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69" r:id="rId3"/>
    <p:sldId id="275" r:id="rId4"/>
    <p:sldId id="276" r:id="rId5"/>
    <p:sldId id="277" r:id="rId6"/>
    <p:sldId id="278" r:id="rId7"/>
    <p:sldId id="274" r:id="rId8"/>
    <p:sldId id="264" r:id="rId9"/>
    <p:sldId id="279" r:id="rId10"/>
    <p:sldId id="280" r:id="rId11"/>
    <p:sldId id="281" r:id="rId12"/>
    <p:sldId id="282" r:id="rId13"/>
    <p:sldId id="283" r:id="rId14"/>
    <p:sldId id="284" r:id="rId15"/>
    <p:sldId id="285" r:id="rId16"/>
    <p:sldId id="286" r:id="rId17"/>
  </p:sldIdLst>
  <p:sldSz cx="12188825" cy="6858000"/>
  <p:notesSz cx="6858000" cy="9144000"/>
  <p:defaultTextStyle>
    <a:defPPr rtl="0">
      <a:defRPr lang="hr-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4" d="100"/>
          <a:sy n="114" d="100"/>
        </p:scale>
        <p:origin x="84" y="10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0" d="100"/>
          <a:sy n="100" d="100"/>
        </p:scale>
        <p:origin x="280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B68F6596-C7DA-4796-804C-C49F1A59A3FC}" type="datetime1">
              <a:rPr lang="hr-HR" smtClean="0"/>
              <a:t>15.1.2021.</a:t>
            </a:fld>
            <a:endParaRPr lang="hr-HR" dirty="0"/>
          </a:p>
        </p:txBody>
      </p:sp>
      <p:sp>
        <p:nvSpPr>
          <p:cNvPr id="4" name="Rezervirano mjesto za podnožj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hr-HR" dirty="0"/>
          </a:p>
        </p:txBody>
      </p:sp>
      <p:sp>
        <p:nvSpPr>
          <p:cNvPr id="5" name="Rezervirano mjesto za broj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hr-HR" smtClean="0"/>
              <a:t>‹#›</a:t>
            </a:fld>
            <a:endParaRPr lang="hr-H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 zaglavlj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hr-HR" dirty="0"/>
          </a:p>
        </p:txBody>
      </p:sp>
      <p:sp>
        <p:nvSpPr>
          <p:cNvPr id="3" name="Rezervirano mjesto za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701181F7-B33E-4262-8513-A6FBEED409E0}" type="datetime1">
              <a:rPr lang="hr-HR" smtClean="0"/>
              <a:t>15.1.2021.</a:t>
            </a:fld>
            <a:endParaRPr lang="hr-HR" dirty="0"/>
          </a:p>
        </p:txBody>
      </p:sp>
      <p:sp>
        <p:nvSpPr>
          <p:cNvPr id="4" name="Rezervirano mjesto za sliku slajd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hr-HR" dirty="0"/>
          </a:p>
        </p:txBody>
      </p:sp>
      <p:sp>
        <p:nvSpPr>
          <p:cNvPr id="5" name="Rezervirano mjesto za bilješk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hr-HR" dirty="0" smtClean="0"/>
              <a:t>Kliknite da biste uredili stilove teksta matrice</a:t>
            </a:r>
          </a:p>
          <a:p>
            <a:pPr lvl="1" rtl="0"/>
            <a:r>
              <a:rPr lang="hr-HR" dirty="0" smtClean="0"/>
              <a:t>Druga razina</a:t>
            </a:r>
          </a:p>
          <a:p>
            <a:pPr lvl="2" rtl="0"/>
            <a:r>
              <a:rPr lang="hr-HR" dirty="0" smtClean="0"/>
              <a:t>Treća razina</a:t>
            </a:r>
          </a:p>
          <a:p>
            <a:pPr lvl="3" rtl="0"/>
            <a:r>
              <a:rPr lang="hr-HR" dirty="0" smtClean="0"/>
              <a:t>Četvrta razina</a:t>
            </a:r>
          </a:p>
          <a:p>
            <a:pPr lvl="4" rtl="0"/>
            <a:r>
              <a:rPr lang="hr-HR" dirty="0" smtClean="0"/>
              <a:t>Peta razina</a:t>
            </a:r>
            <a:endParaRPr lang="hr-HR" dirty="0"/>
          </a:p>
        </p:txBody>
      </p:sp>
      <p:sp>
        <p:nvSpPr>
          <p:cNvPr id="6" name="Rezervirano mjesto za podnožj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hr-HR" dirty="0"/>
          </a:p>
        </p:txBody>
      </p:sp>
      <p:sp>
        <p:nvSpPr>
          <p:cNvPr id="7" name="Rezervirano mjesto za broj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hr-HR" smtClean="0"/>
              <a:t>‹#›</a:t>
            </a:fld>
            <a:endParaRPr lang="hr-HR"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a:t>
            </a:fld>
            <a:endParaRPr lang="hr-HR" dirty="0"/>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10</a:t>
            </a:fld>
            <a:endParaRPr lang="hr-HR" dirty="0"/>
          </a:p>
        </p:txBody>
      </p:sp>
    </p:spTree>
    <p:extLst>
      <p:ext uri="{BB962C8B-B14F-4D97-AF65-F5344CB8AC3E}">
        <p14:creationId xmlns:p14="http://schemas.microsoft.com/office/powerpoint/2010/main" val="173275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11</a:t>
            </a:fld>
            <a:endParaRPr lang="hr-HR" dirty="0"/>
          </a:p>
        </p:txBody>
      </p:sp>
    </p:spTree>
    <p:extLst>
      <p:ext uri="{BB962C8B-B14F-4D97-AF65-F5344CB8AC3E}">
        <p14:creationId xmlns:p14="http://schemas.microsoft.com/office/powerpoint/2010/main" val="1344168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12</a:t>
            </a:fld>
            <a:endParaRPr lang="hr-HR" dirty="0"/>
          </a:p>
        </p:txBody>
      </p:sp>
    </p:spTree>
    <p:extLst>
      <p:ext uri="{BB962C8B-B14F-4D97-AF65-F5344CB8AC3E}">
        <p14:creationId xmlns:p14="http://schemas.microsoft.com/office/powerpoint/2010/main" val="4272888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13</a:t>
            </a:fld>
            <a:endParaRPr lang="hr-HR" dirty="0"/>
          </a:p>
        </p:txBody>
      </p:sp>
    </p:spTree>
    <p:extLst>
      <p:ext uri="{BB962C8B-B14F-4D97-AF65-F5344CB8AC3E}">
        <p14:creationId xmlns:p14="http://schemas.microsoft.com/office/powerpoint/2010/main" val="71376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14</a:t>
            </a:fld>
            <a:endParaRPr lang="hr-HR" dirty="0"/>
          </a:p>
        </p:txBody>
      </p:sp>
    </p:spTree>
    <p:extLst>
      <p:ext uri="{BB962C8B-B14F-4D97-AF65-F5344CB8AC3E}">
        <p14:creationId xmlns:p14="http://schemas.microsoft.com/office/powerpoint/2010/main" val="379345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15</a:t>
            </a:fld>
            <a:endParaRPr lang="hr-HR" dirty="0"/>
          </a:p>
        </p:txBody>
      </p:sp>
    </p:spTree>
    <p:extLst>
      <p:ext uri="{BB962C8B-B14F-4D97-AF65-F5344CB8AC3E}">
        <p14:creationId xmlns:p14="http://schemas.microsoft.com/office/powerpoint/2010/main" val="1758990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a:lstStyle/>
          <a:p>
            <a:endParaRPr lang="hr-HR" dirty="0"/>
          </a:p>
        </p:txBody>
      </p:sp>
      <p:sp>
        <p:nvSpPr>
          <p:cNvPr id="4" name="Rezervirano mjesto za broj slajda 3"/>
          <p:cNvSpPr>
            <a:spLocks noGrp="1"/>
          </p:cNvSpPr>
          <p:nvPr>
            <p:ph type="sldNum" sz="quarter" idx="10"/>
          </p:nvPr>
        </p:nvSpPr>
        <p:spPr/>
        <p:txBody>
          <a:bodyPr/>
          <a:lstStyle/>
          <a:p>
            <a:pPr rtl="0"/>
            <a:fld id="{E3B36274-F2B9-4C45-BBB4-0EDF4CD651A7}" type="slidenum">
              <a:rPr lang="hr-HR" smtClean="0"/>
              <a:t>16</a:t>
            </a:fld>
            <a:endParaRPr lang="hr-HR" dirty="0"/>
          </a:p>
        </p:txBody>
      </p:sp>
    </p:spTree>
    <p:extLst>
      <p:ext uri="{BB962C8B-B14F-4D97-AF65-F5344CB8AC3E}">
        <p14:creationId xmlns:p14="http://schemas.microsoft.com/office/powerpoint/2010/main" val="250072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2</a:t>
            </a:fld>
            <a:endParaRPr lang="hr-HR" dirty="0"/>
          </a:p>
        </p:txBody>
      </p:sp>
    </p:spTree>
    <p:extLst>
      <p:ext uri="{BB962C8B-B14F-4D97-AF65-F5344CB8AC3E}">
        <p14:creationId xmlns:p14="http://schemas.microsoft.com/office/powerpoint/2010/main" val="27865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3</a:t>
            </a:fld>
            <a:endParaRPr lang="hr-HR" dirty="0"/>
          </a:p>
        </p:txBody>
      </p:sp>
    </p:spTree>
    <p:extLst>
      <p:ext uri="{BB962C8B-B14F-4D97-AF65-F5344CB8AC3E}">
        <p14:creationId xmlns:p14="http://schemas.microsoft.com/office/powerpoint/2010/main" val="368672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4</a:t>
            </a:fld>
            <a:endParaRPr lang="hr-HR" dirty="0"/>
          </a:p>
        </p:txBody>
      </p:sp>
    </p:spTree>
    <p:extLst>
      <p:ext uri="{BB962C8B-B14F-4D97-AF65-F5344CB8AC3E}">
        <p14:creationId xmlns:p14="http://schemas.microsoft.com/office/powerpoint/2010/main" val="126534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5</a:t>
            </a:fld>
            <a:endParaRPr lang="hr-HR" dirty="0"/>
          </a:p>
        </p:txBody>
      </p:sp>
    </p:spTree>
    <p:extLst>
      <p:ext uri="{BB962C8B-B14F-4D97-AF65-F5344CB8AC3E}">
        <p14:creationId xmlns:p14="http://schemas.microsoft.com/office/powerpoint/2010/main" val="177628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6</a:t>
            </a:fld>
            <a:endParaRPr lang="hr-HR" dirty="0"/>
          </a:p>
        </p:txBody>
      </p:sp>
    </p:spTree>
    <p:extLst>
      <p:ext uri="{BB962C8B-B14F-4D97-AF65-F5344CB8AC3E}">
        <p14:creationId xmlns:p14="http://schemas.microsoft.com/office/powerpoint/2010/main" val="337738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a:lstStyle/>
          <a:p>
            <a:endParaRPr lang="hr-HR" dirty="0"/>
          </a:p>
        </p:txBody>
      </p:sp>
      <p:sp>
        <p:nvSpPr>
          <p:cNvPr id="4" name="Rezervirano mjesto za broj slajda 3"/>
          <p:cNvSpPr>
            <a:spLocks noGrp="1"/>
          </p:cNvSpPr>
          <p:nvPr>
            <p:ph type="sldNum" sz="quarter" idx="10"/>
          </p:nvPr>
        </p:nvSpPr>
        <p:spPr/>
        <p:txBody>
          <a:bodyPr/>
          <a:lstStyle/>
          <a:p>
            <a:pPr rtl="0"/>
            <a:fld id="{E3B36274-F2B9-4C45-BBB4-0EDF4CD651A7}" type="slidenum">
              <a:rPr lang="hr-HR" smtClean="0"/>
              <a:t>7</a:t>
            </a:fld>
            <a:endParaRPr lang="hr-HR" dirty="0"/>
          </a:p>
        </p:txBody>
      </p:sp>
    </p:spTree>
    <p:extLst>
      <p:ext uri="{BB962C8B-B14F-4D97-AF65-F5344CB8AC3E}">
        <p14:creationId xmlns:p14="http://schemas.microsoft.com/office/powerpoint/2010/main" val="413237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8</a:t>
            </a:fld>
            <a:endParaRPr lang="hr-HR" dirty="0"/>
          </a:p>
        </p:txBody>
      </p:sp>
    </p:spTree>
    <p:extLst>
      <p:ext uri="{BB962C8B-B14F-4D97-AF65-F5344CB8AC3E}">
        <p14:creationId xmlns:p14="http://schemas.microsoft.com/office/powerpoint/2010/main" val="183888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za sliku na slajdu 1"/>
          <p:cNvSpPr>
            <a:spLocks noGrp="1" noRot="1" noChangeAspect="1"/>
          </p:cNvSpPr>
          <p:nvPr>
            <p:ph type="sldImg"/>
          </p:nvPr>
        </p:nvSpPr>
        <p:spPr/>
      </p:sp>
      <p:sp>
        <p:nvSpPr>
          <p:cNvPr id="3" name="Rezervirano mjesto za bilješke 2"/>
          <p:cNvSpPr>
            <a:spLocks noGrp="1"/>
          </p:cNvSpPr>
          <p:nvPr>
            <p:ph type="body" idx="1"/>
          </p:nvPr>
        </p:nvSpPr>
        <p:spPr/>
        <p:txBody>
          <a:bodyPr rtlCol="0"/>
          <a:lstStyle/>
          <a:p>
            <a:pPr rtl="0"/>
            <a:endParaRPr lang="hr-HR" dirty="0"/>
          </a:p>
        </p:txBody>
      </p:sp>
      <p:sp>
        <p:nvSpPr>
          <p:cNvPr id="4" name="Rezervirano mjesto za broj slajda 3"/>
          <p:cNvSpPr>
            <a:spLocks noGrp="1"/>
          </p:cNvSpPr>
          <p:nvPr>
            <p:ph type="sldNum" sz="quarter" idx="10"/>
          </p:nvPr>
        </p:nvSpPr>
        <p:spPr/>
        <p:txBody>
          <a:bodyPr rtlCol="0"/>
          <a:lstStyle/>
          <a:p>
            <a:pPr rtl="0"/>
            <a:fld id="{E3B36274-F2B9-4C45-BBB4-0EDF4CD651A7}" type="slidenum">
              <a:rPr lang="hr-HR" smtClean="0"/>
              <a:t>9</a:t>
            </a:fld>
            <a:endParaRPr lang="hr-HR" dirty="0"/>
          </a:p>
        </p:txBody>
      </p:sp>
    </p:spTree>
    <p:extLst>
      <p:ext uri="{BB962C8B-B14F-4D97-AF65-F5344CB8AC3E}">
        <p14:creationId xmlns:p14="http://schemas.microsoft.com/office/powerpoint/2010/main" val="2185899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2413" y="1371600"/>
            <a:ext cx="9144000" cy="3505200"/>
          </a:xfrm>
        </p:spPr>
        <p:txBody>
          <a:bodyPr rtlCol="0">
            <a:noAutofit/>
          </a:bodyPr>
          <a:lstStyle>
            <a:lvl1pPr>
              <a:defRPr sz="7200"/>
            </a:lvl1pPr>
          </a:lstStyle>
          <a:p>
            <a:pPr rtl="0"/>
            <a:r>
              <a:rPr lang="hr-HR" smtClean="0"/>
              <a:t>Uredite stil naslova matrice</a:t>
            </a:r>
            <a:endParaRPr lang="hr-HR" dirty="0"/>
          </a:p>
        </p:txBody>
      </p:sp>
      <p:sp>
        <p:nvSpPr>
          <p:cNvPr id="3" name="Podnaslov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hr-HR" smtClean="0"/>
              <a:t>Uredite stil podnaslova matrice</a:t>
            </a:r>
            <a:endParaRPr lang="hr-HR" dirty="0"/>
          </a:p>
        </p:txBody>
      </p:sp>
      <p:sp>
        <p:nvSpPr>
          <p:cNvPr id="5" name="Rezervirano mjesto za podnožje 3"/>
          <p:cNvSpPr>
            <a:spLocks noGrp="1"/>
          </p:cNvSpPr>
          <p:nvPr>
            <p:ph type="ftr" sz="quarter" idx="11"/>
          </p:nvPr>
        </p:nvSpPr>
        <p:spPr/>
        <p:txBody>
          <a:bodyPr rtlCol="0"/>
          <a:lstStyle/>
          <a:p>
            <a:pPr rtl="0"/>
            <a:endParaRPr lang="hr-HR" dirty="0"/>
          </a:p>
        </p:txBody>
      </p:sp>
      <p:sp>
        <p:nvSpPr>
          <p:cNvPr id="4" name="Rezervirano mjesto za datum 4"/>
          <p:cNvSpPr>
            <a:spLocks noGrp="1"/>
          </p:cNvSpPr>
          <p:nvPr>
            <p:ph type="dt" sz="half" idx="10"/>
          </p:nvPr>
        </p:nvSpPr>
        <p:spPr/>
        <p:txBody>
          <a:bodyPr rtlCol="0"/>
          <a:lstStyle/>
          <a:p>
            <a:pPr rtl="0"/>
            <a:fld id="{72FEB41E-59FE-4C4E-911A-4F35153518C8}" type="datetime1">
              <a:rPr lang="hr-HR" smtClean="0"/>
              <a:t>15.1.2021.</a:t>
            </a:fld>
            <a:endParaRPr lang="hr-HR" dirty="0"/>
          </a:p>
        </p:txBody>
      </p:sp>
      <p:sp>
        <p:nvSpPr>
          <p:cNvPr id="6" name="Rezervirano mjesto za broj slajda 5"/>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3" name="Okomiti tekst s rezerviranim mjestom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5" name="Rezervirano mjesto za podnožje 3"/>
          <p:cNvSpPr>
            <a:spLocks noGrp="1"/>
          </p:cNvSpPr>
          <p:nvPr>
            <p:ph type="ftr" sz="quarter" idx="11"/>
          </p:nvPr>
        </p:nvSpPr>
        <p:spPr/>
        <p:txBody>
          <a:bodyPr rtlCol="0"/>
          <a:lstStyle/>
          <a:p>
            <a:pPr rtl="0"/>
            <a:endParaRPr lang="hr-HR" dirty="0"/>
          </a:p>
        </p:txBody>
      </p:sp>
      <p:sp>
        <p:nvSpPr>
          <p:cNvPr id="4" name="Rezervirano mjesto za datum 4"/>
          <p:cNvSpPr>
            <a:spLocks noGrp="1"/>
          </p:cNvSpPr>
          <p:nvPr>
            <p:ph type="dt" sz="half" idx="10"/>
          </p:nvPr>
        </p:nvSpPr>
        <p:spPr/>
        <p:txBody>
          <a:bodyPr rtlCol="0"/>
          <a:lstStyle/>
          <a:p>
            <a:pPr rtl="0"/>
            <a:fld id="{F6E0390F-C656-4DB8-BB8D-12ABDC11ED15}" type="datetime1">
              <a:rPr lang="hr-HR" smtClean="0"/>
              <a:t>15.1.2021.</a:t>
            </a:fld>
            <a:endParaRPr lang="hr-HR" dirty="0"/>
          </a:p>
        </p:txBody>
      </p:sp>
      <p:sp>
        <p:nvSpPr>
          <p:cNvPr id="6" name="Rezervirano mjesto za broj slajda 5"/>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752012" y="533400"/>
            <a:ext cx="1371600" cy="5592764"/>
          </a:xfrm>
        </p:spPr>
        <p:txBody>
          <a:bodyPr vert="eaVert" rtlCol="0"/>
          <a:lstStyle/>
          <a:p>
            <a:pPr rtl="0"/>
            <a:r>
              <a:rPr lang="hr-HR" smtClean="0"/>
              <a:t>Uredite stil naslova matrice</a:t>
            </a:r>
            <a:endParaRPr lang="hr-HR" dirty="0"/>
          </a:p>
        </p:txBody>
      </p:sp>
      <p:sp>
        <p:nvSpPr>
          <p:cNvPr id="3" name="Okomiti tekst s rezerviranim mjestom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5" name="Rezervirano mjesto za podnožje 3"/>
          <p:cNvSpPr>
            <a:spLocks noGrp="1"/>
          </p:cNvSpPr>
          <p:nvPr>
            <p:ph type="ftr" sz="quarter" idx="11"/>
          </p:nvPr>
        </p:nvSpPr>
        <p:spPr/>
        <p:txBody>
          <a:bodyPr rtlCol="0"/>
          <a:lstStyle/>
          <a:p>
            <a:pPr rtl="0"/>
            <a:endParaRPr lang="hr-HR" dirty="0"/>
          </a:p>
        </p:txBody>
      </p:sp>
      <p:sp>
        <p:nvSpPr>
          <p:cNvPr id="4" name="Rezervirano mjesto za datum 4"/>
          <p:cNvSpPr>
            <a:spLocks noGrp="1"/>
          </p:cNvSpPr>
          <p:nvPr>
            <p:ph type="dt" sz="half" idx="10"/>
          </p:nvPr>
        </p:nvSpPr>
        <p:spPr/>
        <p:txBody>
          <a:bodyPr rtlCol="0"/>
          <a:lstStyle/>
          <a:p>
            <a:pPr rtl="0"/>
            <a:fld id="{7FD4EFDB-A701-4B83-81FC-9CE383D865F3}" type="datetime1">
              <a:rPr lang="hr-HR" smtClean="0"/>
              <a:t>15.1.2021.</a:t>
            </a:fld>
            <a:endParaRPr lang="hr-HR" dirty="0"/>
          </a:p>
        </p:txBody>
      </p:sp>
      <p:sp>
        <p:nvSpPr>
          <p:cNvPr id="6" name="Rezervirano mjesto za broj slajda 5"/>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3" name="Rezervirano mjesto za sadržaj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5" name="Rezervirano mjesto za podnožje 3"/>
          <p:cNvSpPr>
            <a:spLocks noGrp="1"/>
          </p:cNvSpPr>
          <p:nvPr>
            <p:ph type="ftr" sz="quarter" idx="11"/>
          </p:nvPr>
        </p:nvSpPr>
        <p:spPr/>
        <p:txBody>
          <a:bodyPr rtlCol="0"/>
          <a:lstStyle/>
          <a:p>
            <a:pPr rtl="0"/>
            <a:endParaRPr lang="hr-HR" dirty="0"/>
          </a:p>
        </p:txBody>
      </p:sp>
      <p:sp>
        <p:nvSpPr>
          <p:cNvPr id="4" name="Rezervirano mjesto za datum 4"/>
          <p:cNvSpPr>
            <a:spLocks noGrp="1"/>
          </p:cNvSpPr>
          <p:nvPr>
            <p:ph type="dt" sz="half" idx="10"/>
          </p:nvPr>
        </p:nvSpPr>
        <p:spPr/>
        <p:txBody>
          <a:bodyPr rtlCol="0"/>
          <a:lstStyle/>
          <a:p>
            <a:pPr rtl="0"/>
            <a:fld id="{E7840336-DD1B-4B35-A57C-D7DB939AE0A3}" type="datetime1">
              <a:rPr lang="hr-HR" smtClean="0"/>
              <a:t>15.1.2021.</a:t>
            </a:fld>
            <a:endParaRPr lang="hr-HR" dirty="0"/>
          </a:p>
        </p:txBody>
      </p:sp>
      <p:sp>
        <p:nvSpPr>
          <p:cNvPr id="6" name="Rezervirano mjesto za broj slajda 5"/>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hr-HR" smtClean="0"/>
              <a:t>Uredite stil naslova matrice</a:t>
            </a:r>
            <a:endParaRPr lang="hr-HR" dirty="0"/>
          </a:p>
        </p:txBody>
      </p:sp>
      <p:sp>
        <p:nvSpPr>
          <p:cNvPr id="3" name="Rezervirano mjesto za tekst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hr-HR" smtClean="0"/>
              <a:t>Uredite stilove teksta matrice</a:t>
            </a:r>
          </a:p>
        </p:txBody>
      </p:sp>
      <p:sp>
        <p:nvSpPr>
          <p:cNvPr id="5" name="Rezervirano mjesto za podnožje 3"/>
          <p:cNvSpPr>
            <a:spLocks noGrp="1"/>
          </p:cNvSpPr>
          <p:nvPr>
            <p:ph type="ftr" sz="quarter" idx="11"/>
          </p:nvPr>
        </p:nvSpPr>
        <p:spPr/>
        <p:txBody>
          <a:bodyPr rtlCol="0"/>
          <a:lstStyle/>
          <a:p>
            <a:pPr rtl="0"/>
            <a:endParaRPr lang="hr-HR" dirty="0"/>
          </a:p>
        </p:txBody>
      </p:sp>
      <p:sp>
        <p:nvSpPr>
          <p:cNvPr id="4" name="Rezervirano mjesto za datum 4"/>
          <p:cNvSpPr>
            <a:spLocks noGrp="1"/>
          </p:cNvSpPr>
          <p:nvPr>
            <p:ph type="dt" sz="half" idx="10"/>
          </p:nvPr>
        </p:nvSpPr>
        <p:spPr/>
        <p:txBody>
          <a:bodyPr rtlCol="0"/>
          <a:lstStyle/>
          <a:p>
            <a:pPr rtl="0"/>
            <a:fld id="{F0D473A5-0AA0-49BC-86D0-CC9BB22F0888}" type="datetime1">
              <a:rPr lang="hr-HR" smtClean="0"/>
              <a:t>15.1.2021.</a:t>
            </a:fld>
            <a:endParaRPr lang="hr-HR" dirty="0"/>
          </a:p>
        </p:txBody>
      </p:sp>
      <p:sp>
        <p:nvSpPr>
          <p:cNvPr id="6" name="Rezervirano mjesto za broj slajda 5"/>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1522414" y="533400"/>
            <a:ext cx="9601200" cy="1143000"/>
          </a:xfrm>
        </p:spPr>
        <p:txBody>
          <a:bodyPr rtlCol="0"/>
          <a:lstStyle/>
          <a:p>
            <a:pPr rtl="0"/>
            <a:r>
              <a:rPr lang="hr-HR" smtClean="0"/>
              <a:t>Uredite stil naslova matrice</a:t>
            </a:r>
            <a:endParaRPr lang="hr-HR" dirty="0"/>
          </a:p>
        </p:txBody>
      </p:sp>
      <p:sp>
        <p:nvSpPr>
          <p:cNvPr id="3" name="Rezervirano mjesto za sadržaj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4" name="Rezervirano mjesto za sadržaj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6" name="Rezervirano mjesto za podnožje 4"/>
          <p:cNvSpPr>
            <a:spLocks noGrp="1"/>
          </p:cNvSpPr>
          <p:nvPr>
            <p:ph type="ftr" sz="quarter" idx="11"/>
          </p:nvPr>
        </p:nvSpPr>
        <p:spPr/>
        <p:txBody>
          <a:bodyPr rtlCol="0"/>
          <a:lstStyle/>
          <a:p>
            <a:pPr rtl="0"/>
            <a:endParaRPr lang="hr-HR" dirty="0"/>
          </a:p>
        </p:txBody>
      </p:sp>
      <p:sp>
        <p:nvSpPr>
          <p:cNvPr id="5" name="Rezervirano mjesto za datum 5"/>
          <p:cNvSpPr>
            <a:spLocks noGrp="1"/>
          </p:cNvSpPr>
          <p:nvPr>
            <p:ph type="dt" sz="half" idx="10"/>
          </p:nvPr>
        </p:nvSpPr>
        <p:spPr/>
        <p:txBody>
          <a:bodyPr rtlCol="0"/>
          <a:lstStyle/>
          <a:p>
            <a:pPr rtl="0"/>
            <a:fld id="{B0E9E105-772F-4896-A32D-6E8A6EC5AD4E}" type="datetime1">
              <a:rPr lang="hr-HR" smtClean="0"/>
              <a:t>15.1.2021.</a:t>
            </a:fld>
            <a:endParaRPr lang="hr-HR" dirty="0"/>
          </a:p>
        </p:txBody>
      </p:sp>
      <p:sp>
        <p:nvSpPr>
          <p:cNvPr id="7" name="Rezervirano mjesto za broj slajda 6"/>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1522414" y="533400"/>
            <a:ext cx="9601200" cy="1143000"/>
          </a:xfrm>
        </p:spPr>
        <p:txBody>
          <a:bodyPr rtlCol="0"/>
          <a:lstStyle>
            <a:lvl1pPr>
              <a:defRPr/>
            </a:lvl1pPr>
          </a:lstStyle>
          <a:p>
            <a:pPr rtl="0"/>
            <a:r>
              <a:rPr lang="hr-HR" smtClean="0"/>
              <a:t>Uredite stil naslova matrice</a:t>
            </a:r>
            <a:endParaRPr lang="hr-HR" dirty="0"/>
          </a:p>
        </p:txBody>
      </p:sp>
      <p:sp>
        <p:nvSpPr>
          <p:cNvPr id="3" name="Rezervirano mjesto za tekst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smtClean="0"/>
              <a:t>Uredite stilove teksta matrice</a:t>
            </a:r>
          </a:p>
        </p:txBody>
      </p:sp>
      <p:sp>
        <p:nvSpPr>
          <p:cNvPr id="4" name="Rezervirano mjesto za sadržaj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5" name="Rezervirano mjesto za tekst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smtClean="0"/>
              <a:t>Uredite stilove teksta matrice</a:t>
            </a:r>
          </a:p>
        </p:txBody>
      </p:sp>
      <p:sp>
        <p:nvSpPr>
          <p:cNvPr id="6" name="Rezervirano mjesto za sadržaj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8" name="Rezervirano mjesto za podnožje 6"/>
          <p:cNvSpPr>
            <a:spLocks noGrp="1"/>
          </p:cNvSpPr>
          <p:nvPr>
            <p:ph type="ftr" sz="quarter" idx="11"/>
          </p:nvPr>
        </p:nvSpPr>
        <p:spPr/>
        <p:txBody>
          <a:bodyPr rtlCol="0"/>
          <a:lstStyle/>
          <a:p>
            <a:pPr rtl="0"/>
            <a:endParaRPr lang="hr-HR" dirty="0"/>
          </a:p>
        </p:txBody>
      </p:sp>
      <p:sp>
        <p:nvSpPr>
          <p:cNvPr id="7" name="Rezervirano mjesto za datum 7"/>
          <p:cNvSpPr>
            <a:spLocks noGrp="1"/>
          </p:cNvSpPr>
          <p:nvPr>
            <p:ph type="dt" sz="half" idx="10"/>
          </p:nvPr>
        </p:nvSpPr>
        <p:spPr/>
        <p:txBody>
          <a:bodyPr rtlCol="0"/>
          <a:lstStyle/>
          <a:p>
            <a:pPr rtl="0"/>
            <a:fld id="{F72DA0B7-56B2-4D52-AF91-45C5FAD9AF1A}" type="datetime1">
              <a:rPr lang="hr-HR" smtClean="0"/>
              <a:t>15.1.2021.</a:t>
            </a:fld>
            <a:endParaRPr lang="hr-HR" dirty="0"/>
          </a:p>
        </p:txBody>
      </p:sp>
      <p:sp>
        <p:nvSpPr>
          <p:cNvPr id="9" name="Rezervirano mjesto za broj slajda 8"/>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smtClean="0"/>
              <a:t>Uredite stil naslova matrice</a:t>
            </a:r>
            <a:endParaRPr lang="hr-HR" dirty="0"/>
          </a:p>
        </p:txBody>
      </p:sp>
      <p:sp>
        <p:nvSpPr>
          <p:cNvPr id="4" name="Rezervirano mjesto za podnožje 2"/>
          <p:cNvSpPr>
            <a:spLocks noGrp="1"/>
          </p:cNvSpPr>
          <p:nvPr>
            <p:ph type="ftr" sz="quarter" idx="11"/>
          </p:nvPr>
        </p:nvSpPr>
        <p:spPr/>
        <p:txBody>
          <a:bodyPr rtlCol="0"/>
          <a:lstStyle/>
          <a:p>
            <a:pPr rtl="0"/>
            <a:endParaRPr lang="hr-HR" dirty="0"/>
          </a:p>
        </p:txBody>
      </p:sp>
      <p:sp>
        <p:nvSpPr>
          <p:cNvPr id="3" name="Rezervirano mjesto za datum 3"/>
          <p:cNvSpPr>
            <a:spLocks noGrp="1"/>
          </p:cNvSpPr>
          <p:nvPr>
            <p:ph type="dt" sz="half" idx="10"/>
          </p:nvPr>
        </p:nvSpPr>
        <p:spPr/>
        <p:txBody>
          <a:bodyPr rtlCol="0"/>
          <a:lstStyle/>
          <a:p>
            <a:pPr rtl="0"/>
            <a:fld id="{AB41871D-78A4-4962-A14C-0FF774B550A2}" type="datetime1">
              <a:rPr lang="hr-HR" smtClean="0"/>
              <a:t>15.1.2021.</a:t>
            </a:fld>
            <a:endParaRPr lang="hr-HR" dirty="0"/>
          </a:p>
        </p:txBody>
      </p:sp>
      <p:sp>
        <p:nvSpPr>
          <p:cNvPr id="5" name="Rezervirano mjesto za broj slajda 4"/>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zervirano mjesto za podnožje 1"/>
          <p:cNvSpPr>
            <a:spLocks noGrp="1"/>
          </p:cNvSpPr>
          <p:nvPr>
            <p:ph type="ftr" sz="quarter" idx="11"/>
          </p:nvPr>
        </p:nvSpPr>
        <p:spPr/>
        <p:txBody>
          <a:bodyPr rtlCol="0"/>
          <a:lstStyle/>
          <a:p>
            <a:pPr rtl="0"/>
            <a:endParaRPr lang="hr-HR" dirty="0"/>
          </a:p>
        </p:txBody>
      </p:sp>
      <p:sp>
        <p:nvSpPr>
          <p:cNvPr id="2" name="Rezervirano mjesto za datum 2"/>
          <p:cNvSpPr>
            <a:spLocks noGrp="1"/>
          </p:cNvSpPr>
          <p:nvPr>
            <p:ph type="dt" sz="half" idx="10"/>
          </p:nvPr>
        </p:nvSpPr>
        <p:spPr/>
        <p:txBody>
          <a:bodyPr rtlCol="0"/>
          <a:lstStyle/>
          <a:p>
            <a:pPr rtl="0"/>
            <a:fld id="{13132480-1B8C-4494-9359-F02091B5589F}" type="datetime1">
              <a:rPr lang="hr-HR" smtClean="0"/>
              <a:t>15.1.2021.</a:t>
            </a:fld>
            <a:endParaRPr lang="hr-HR" dirty="0"/>
          </a:p>
        </p:txBody>
      </p:sp>
      <p:sp>
        <p:nvSpPr>
          <p:cNvPr id="4" name="Rezervirano mjesto za broj slajda 3"/>
          <p:cNvSpPr>
            <a:spLocks noGrp="1"/>
          </p:cNvSpPr>
          <p:nvPr>
            <p:ph type="sldNum" sz="quarter" idx="12"/>
          </p:nvPr>
        </p:nvSpPr>
        <p:spPr/>
        <p:txBody>
          <a:bodyPr rtlCol="0"/>
          <a:lstStyle/>
          <a:p>
            <a:pPr rtl="0"/>
            <a:fld id="{E5137D0E-4A4F-4307-8994-C1891D747D59}" type="slidenum">
              <a:rPr lang="hr-HR" smtClean="0"/>
              <a:t>‹#›</a:t>
            </a:fld>
            <a:endParaRPr lang="hr-HR"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hr-HR" smtClean="0"/>
              <a:t>Uredite stil naslova matrice</a:t>
            </a:r>
            <a:endParaRPr lang="hr-HR" dirty="0"/>
          </a:p>
        </p:txBody>
      </p:sp>
      <p:sp>
        <p:nvSpPr>
          <p:cNvPr id="4" name="Rezervirano mjesto za tekst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smtClean="0"/>
              <a:t>Uredite stilove teksta matrice</a:t>
            </a:r>
          </a:p>
        </p:txBody>
      </p:sp>
      <p:sp>
        <p:nvSpPr>
          <p:cNvPr id="3" name="Rezervirano mjesto za sadržaj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hr-HR" smtClean="0"/>
              <a:t>Uredite stilove teksta matrice</a:t>
            </a:r>
          </a:p>
          <a:p>
            <a:pPr lvl="1" rtl="0"/>
            <a:r>
              <a:rPr lang="hr-HR" smtClean="0"/>
              <a:t>Druga razina</a:t>
            </a:r>
          </a:p>
          <a:p>
            <a:pPr lvl="2" rtl="0"/>
            <a:r>
              <a:rPr lang="hr-HR" smtClean="0"/>
              <a:t>Treća razina</a:t>
            </a:r>
          </a:p>
          <a:p>
            <a:pPr lvl="3" rtl="0"/>
            <a:r>
              <a:rPr lang="hr-HR" smtClean="0"/>
              <a:t>Četvrta razina</a:t>
            </a:r>
          </a:p>
          <a:p>
            <a:pPr lvl="4" rtl="0"/>
            <a:r>
              <a:rPr lang="hr-HR" smtClean="0"/>
              <a:t>Peta razina</a:t>
            </a:r>
            <a:endParaRPr lang="hr-HR" dirty="0"/>
          </a:p>
        </p:txBody>
      </p:sp>
      <p:sp>
        <p:nvSpPr>
          <p:cNvPr id="9" name="Rezervirano mjesto za podnožje 4"/>
          <p:cNvSpPr>
            <a:spLocks noGrp="1"/>
          </p:cNvSpPr>
          <p:nvPr>
            <p:ph type="ftr" sz="quarter" idx="11"/>
          </p:nvPr>
        </p:nvSpPr>
        <p:spPr/>
        <p:txBody>
          <a:bodyPr rtlCol="0"/>
          <a:lstStyle/>
          <a:p>
            <a:pPr rtl="0"/>
            <a:endParaRPr lang="hr-HR" dirty="0"/>
          </a:p>
        </p:txBody>
      </p:sp>
      <p:sp>
        <p:nvSpPr>
          <p:cNvPr id="8" name="Rezervirano mjesto za datum 5"/>
          <p:cNvSpPr>
            <a:spLocks noGrp="1"/>
          </p:cNvSpPr>
          <p:nvPr>
            <p:ph type="dt" sz="half" idx="10"/>
          </p:nvPr>
        </p:nvSpPr>
        <p:spPr/>
        <p:txBody>
          <a:bodyPr rtlCol="0"/>
          <a:lstStyle/>
          <a:p>
            <a:pPr rtl="0"/>
            <a:fld id="{3CFC5D9A-26BF-45A1-9523-69F79DCDC75B}" type="datetime1">
              <a:rPr lang="hr-HR" smtClean="0"/>
              <a:t>15.1.2021.</a:t>
            </a:fld>
            <a:endParaRPr lang="hr-HR" dirty="0"/>
          </a:p>
        </p:txBody>
      </p:sp>
      <p:sp>
        <p:nvSpPr>
          <p:cNvPr id="10" name="Rezervirano mjesto za broj slajda 6"/>
          <p:cNvSpPr>
            <a:spLocks noGrp="1"/>
          </p:cNvSpPr>
          <p:nvPr>
            <p:ph type="sldNum" sz="quarter" idx="12"/>
          </p:nvPr>
        </p:nvSpPr>
        <p:spPr/>
        <p:txBody>
          <a:bodyPr rtlCol="0"/>
          <a:lstStyle/>
          <a:p>
            <a:pPr rtl="0"/>
            <a:fld id="{E5137D0E-4A4F-4307-8994-C1891D747D59}" type="slidenum">
              <a:rPr lang="hr-HR" smtClean="0"/>
              <a:pPr/>
              <a:t>‹#›</a:t>
            </a:fld>
            <a:endParaRPr lang="hr-H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hr-HR" smtClean="0"/>
              <a:t>Uredite stil naslova matrice</a:t>
            </a:r>
            <a:endParaRPr lang="hr-HR" dirty="0"/>
          </a:p>
        </p:txBody>
      </p:sp>
      <p:sp>
        <p:nvSpPr>
          <p:cNvPr id="4" name="Rezervirano mjesto za tekst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hr-HR" smtClean="0"/>
              <a:t>Uredite stilove teksta matrice</a:t>
            </a:r>
          </a:p>
        </p:txBody>
      </p:sp>
      <p:sp>
        <p:nvSpPr>
          <p:cNvPr id="3" name="Rezervirano mjesto za sliku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smtClean="0"/>
              <a:t>Kliknite ikonu da biste dodali  sliku</a:t>
            </a:r>
            <a:endParaRPr lang="hr-HR" dirty="0"/>
          </a:p>
        </p:txBody>
      </p:sp>
      <p:pic>
        <p:nvPicPr>
          <p:cNvPr id="9" name="Slika 4" descr="Prazno rezervirano mjesto za dodavanje slike. Kliknite rezervirano mjesto i odaberite sliku koju želite doda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Rezervirano mjesto za naslov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hr-HR" dirty="0" smtClean="0"/>
              <a:t>Kliknite da biste uredili stil naslova matrice</a:t>
            </a:r>
            <a:endParaRPr lang="hr-HR" dirty="0"/>
          </a:p>
        </p:txBody>
      </p:sp>
      <p:sp>
        <p:nvSpPr>
          <p:cNvPr id="3" name="Rezervirano mjesto za tekst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hr-HR" dirty="0" smtClean="0"/>
              <a:t>Kliknite da biste uredili stilove teksta matrice</a:t>
            </a:r>
          </a:p>
          <a:p>
            <a:pPr lvl="1" rtl="0"/>
            <a:r>
              <a:rPr lang="hr-HR" dirty="0" smtClean="0"/>
              <a:t>Druga razina</a:t>
            </a:r>
          </a:p>
          <a:p>
            <a:pPr lvl="2" rtl="0"/>
            <a:r>
              <a:rPr lang="hr-HR" dirty="0" smtClean="0"/>
              <a:t>Treća razina</a:t>
            </a:r>
          </a:p>
          <a:p>
            <a:pPr lvl="3" rtl="0"/>
            <a:r>
              <a:rPr lang="hr-HR" dirty="0" smtClean="0"/>
              <a:t>Četvrta razina</a:t>
            </a:r>
          </a:p>
          <a:p>
            <a:pPr lvl="4" rtl="0"/>
            <a:r>
              <a:rPr lang="hr-HR" dirty="0" smtClean="0"/>
              <a:t>Peta razina</a:t>
            </a:r>
          </a:p>
          <a:p>
            <a:pPr lvl="5" rtl="0"/>
            <a:r>
              <a:rPr lang="hr-HR" dirty="0" smtClean="0"/>
              <a:t>Šesta razina</a:t>
            </a:r>
          </a:p>
          <a:p>
            <a:pPr lvl="6" rtl="0"/>
            <a:r>
              <a:rPr lang="hr-HR" dirty="0" smtClean="0"/>
              <a:t>Sedma razina</a:t>
            </a:r>
          </a:p>
          <a:p>
            <a:pPr lvl="7" rtl="0"/>
            <a:r>
              <a:rPr lang="hr-HR" dirty="0" smtClean="0"/>
              <a:t>Osma razina</a:t>
            </a:r>
          </a:p>
          <a:p>
            <a:pPr lvl="8" rtl="0"/>
            <a:r>
              <a:rPr lang="hr-HR" dirty="0" smtClean="0"/>
              <a:t>Deveta razina</a:t>
            </a:r>
            <a:endParaRPr lang="hr-HR" dirty="0"/>
          </a:p>
        </p:txBody>
      </p:sp>
      <p:sp>
        <p:nvSpPr>
          <p:cNvPr id="5" name="Rezervirano mjesto za podnožje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hr-HR" dirty="0"/>
          </a:p>
        </p:txBody>
      </p:sp>
      <p:sp>
        <p:nvSpPr>
          <p:cNvPr id="4" name="Rezervirano mjesto za datum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0C911F9B-102E-4085-B914-D6DE47F06E3E}" type="datetime1">
              <a:rPr lang="hr-HR" smtClean="0"/>
              <a:t>15.1.2021.</a:t>
            </a:fld>
            <a:endParaRPr lang="hr-HR" dirty="0"/>
          </a:p>
        </p:txBody>
      </p:sp>
      <p:sp>
        <p:nvSpPr>
          <p:cNvPr id="6" name="Rezervirano mjesto za broj slajda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hr-HR" smtClean="0"/>
              <a:pPr/>
              <a:t>‹#›</a:t>
            </a:fld>
            <a:endParaRPr lang="hr-HR"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lag-zelenitrokut.com/"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804" y="3356992"/>
            <a:ext cx="4961735" cy="3289548"/>
          </a:xfrm>
          <a:prstGeom prst="rect">
            <a:avLst/>
          </a:prstGeom>
        </p:spPr>
      </p:pic>
      <p:sp>
        <p:nvSpPr>
          <p:cNvPr id="7" name="Pravokutnik 6"/>
          <p:cNvSpPr/>
          <p:nvPr/>
        </p:nvSpPr>
        <p:spPr>
          <a:xfrm>
            <a:off x="624316" y="864322"/>
            <a:ext cx="12188824" cy="1791260"/>
          </a:xfrm>
          <a:prstGeom prst="rect">
            <a:avLst/>
          </a:prstGeom>
        </p:spPr>
        <p:txBody>
          <a:bodyPr wrap="square">
            <a:spAutoFit/>
          </a:bodyPr>
          <a:lstStyle/>
          <a:p>
            <a:pPr>
              <a:lnSpc>
                <a:spcPct val="115000"/>
              </a:lnSpc>
              <a:spcAft>
                <a:spcPts val="0"/>
              </a:spcAft>
              <a:tabLst>
                <a:tab pos="270510" algn="l"/>
                <a:tab pos="5490845" algn="l"/>
              </a:tabLst>
            </a:pPr>
            <a:r>
              <a:rPr lang="hr-HR" sz="3600" b="1" dirty="0">
                <a:latin typeface="Times New Roman" panose="02020603050405020304" pitchFamily="18" charset="0"/>
                <a:ea typeface="Calibri" panose="020F0502020204030204" pitchFamily="34" charset="0"/>
                <a:cs typeface="Times New Roman" panose="02020603050405020304" pitchFamily="18" charset="0"/>
              </a:rPr>
              <a:t>NATJEČAJ ZA </a:t>
            </a:r>
            <a:r>
              <a:rPr lang="hr-HR" sz="3600" b="1" dirty="0" smtClean="0">
                <a:latin typeface="Times New Roman" panose="02020603050405020304" pitchFamily="18" charset="0"/>
                <a:ea typeface="Calibri" panose="020F0502020204030204" pitchFamily="34" charset="0"/>
                <a:cs typeface="Times New Roman" panose="02020603050405020304" pitchFamily="18" charset="0"/>
              </a:rPr>
              <a:t>PROVEDBU</a:t>
            </a:r>
          </a:p>
          <a:p>
            <a:pPr>
              <a:lnSpc>
                <a:spcPct val="115000"/>
              </a:lnSpc>
              <a:spcAft>
                <a:spcPts val="0"/>
              </a:spcAft>
              <a:tabLst>
                <a:tab pos="270510" algn="l"/>
                <a:tab pos="5490845" algn="l"/>
              </a:tabLst>
            </a:pPr>
            <a:r>
              <a:rPr lang="hr-HR" sz="3600" b="1" dirty="0" smtClean="0">
                <a:latin typeface="Times New Roman" panose="02020603050405020304" pitchFamily="18" charset="0"/>
                <a:ea typeface="Calibri" panose="020F0502020204030204" pitchFamily="34" charset="0"/>
                <a:cs typeface="Times New Roman" panose="02020603050405020304" pitchFamily="18" charset="0"/>
              </a:rPr>
              <a:t> </a:t>
            </a:r>
            <a:r>
              <a:rPr lang="hr-HR" sz="3600" b="1" dirty="0">
                <a:latin typeface="Times New Roman" panose="02020603050405020304" pitchFamily="18" charset="0"/>
                <a:ea typeface="Calibri" panose="020F0502020204030204" pitchFamily="34" charset="0"/>
                <a:cs typeface="Times New Roman" panose="02020603050405020304" pitchFamily="18" charset="0"/>
              </a:rPr>
              <a:t>TIPA </a:t>
            </a:r>
            <a:r>
              <a:rPr lang="hr-HR" sz="3600" b="1" dirty="0" smtClean="0">
                <a:latin typeface="Times New Roman" panose="02020603050405020304" pitchFamily="18" charset="0"/>
                <a:ea typeface="Calibri" panose="020F0502020204030204" pitchFamily="34" charset="0"/>
                <a:cs typeface="Times New Roman" panose="02020603050405020304" pitchFamily="18" charset="0"/>
              </a:rPr>
              <a:t>OPERACIJE  „E”</a:t>
            </a:r>
          </a:p>
          <a:p>
            <a:pPr>
              <a:lnSpc>
                <a:spcPct val="115000"/>
              </a:lnSpc>
              <a:spcAft>
                <a:spcPts val="0"/>
              </a:spcAft>
              <a:tabLst>
                <a:tab pos="270510" algn="l"/>
                <a:tab pos="5490845" algn="l"/>
              </a:tabLst>
            </a:pPr>
            <a:endParaRPr lang="hr-H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Slika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061" y="632655"/>
            <a:ext cx="3456426" cy="1751012"/>
          </a:xfrm>
          <a:prstGeom prst="rect">
            <a:avLst/>
          </a:prstGeom>
        </p:spPr>
      </p:pic>
      <p:sp>
        <p:nvSpPr>
          <p:cNvPr id="11" name="TekstniOkvir 10"/>
          <p:cNvSpPr txBox="1"/>
          <p:nvPr/>
        </p:nvSpPr>
        <p:spPr>
          <a:xfrm>
            <a:off x="8340200" y="2022668"/>
            <a:ext cx="4464496" cy="646331"/>
          </a:xfrm>
          <a:prstGeom prst="rect">
            <a:avLst/>
          </a:prstGeom>
          <a:noFill/>
        </p:spPr>
        <p:txBody>
          <a:bodyPr wrap="square" rtlCol="0">
            <a:spAutoFit/>
          </a:bodyPr>
          <a:lstStyle/>
          <a:p>
            <a:r>
              <a:rPr lang="hr-HR" dirty="0" smtClean="0">
                <a:solidFill>
                  <a:schemeClr val="tx1">
                    <a:lumMod val="95000"/>
                    <a:lumOff val="5000"/>
                  </a:schemeClr>
                </a:solidFill>
                <a:hlinkClick r:id="rId5"/>
              </a:rPr>
              <a:t>www.lag-zelenitrokut.com</a:t>
            </a:r>
            <a:endParaRPr lang="hr-HR" dirty="0" smtClean="0">
              <a:solidFill>
                <a:schemeClr val="tx1">
                  <a:lumMod val="95000"/>
                  <a:lumOff val="5000"/>
                </a:schemeClr>
              </a:solidFill>
            </a:endParaRPr>
          </a:p>
          <a:p>
            <a:endParaRPr lang="hr-HR" dirty="0"/>
          </a:p>
        </p:txBody>
      </p:sp>
      <p:sp>
        <p:nvSpPr>
          <p:cNvPr id="12" name="TekstniOkvir 11"/>
          <p:cNvSpPr txBox="1"/>
          <p:nvPr/>
        </p:nvSpPr>
        <p:spPr>
          <a:xfrm>
            <a:off x="10126860" y="6273111"/>
            <a:ext cx="5112568" cy="369332"/>
          </a:xfrm>
          <a:prstGeom prst="rect">
            <a:avLst/>
          </a:prstGeom>
          <a:noFill/>
        </p:spPr>
        <p:txBody>
          <a:bodyPr wrap="square" rtlCol="0">
            <a:spAutoFit/>
          </a:bodyPr>
          <a:lstStyle/>
          <a:p>
            <a:r>
              <a:rPr lang="hr-HR" dirty="0" smtClean="0"/>
              <a:t>siječanj 2021.</a:t>
            </a:r>
            <a:endParaRPr lang="hr-HR" dirty="0"/>
          </a:p>
        </p:txBody>
      </p:sp>
      <p:sp>
        <p:nvSpPr>
          <p:cNvPr id="13" name="Pravokutnik 12"/>
          <p:cNvSpPr/>
          <p:nvPr/>
        </p:nvSpPr>
        <p:spPr>
          <a:xfrm>
            <a:off x="6371862" y="3299504"/>
            <a:ext cx="6092825" cy="2554545"/>
          </a:xfrm>
          <a:prstGeom prst="rect">
            <a:avLst/>
          </a:prstGeom>
        </p:spPr>
        <p:txBody>
          <a:bodyPr>
            <a:spAutoFit/>
          </a:bodyPr>
          <a:lstStyle/>
          <a:p>
            <a:r>
              <a:rPr lang="hr-HR" sz="4000" dirty="0"/>
              <a:t>„Ulaganja u rast i </a:t>
            </a:r>
            <a:r>
              <a:rPr lang="hr-HR" sz="4000" dirty="0" err="1"/>
              <a:t>diverzifikaciju</a:t>
            </a:r>
            <a:r>
              <a:rPr lang="hr-HR" sz="4000" dirty="0"/>
              <a:t> malih</a:t>
            </a:r>
          </a:p>
          <a:p>
            <a:r>
              <a:rPr lang="hr-HR" sz="4000" dirty="0"/>
              <a:t> poljoprivrednih gospodarstava“ </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836" y="620688"/>
            <a:ext cx="3352799" cy="1924050"/>
          </a:xfrm>
        </p:spPr>
        <p:txBody>
          <a:bodyPr rtlCol="0">
            <a:normAutofit/>
          </a:bodyPr>
          <a:lstStyle/>
          <a:p>
            <a:r>
              <a:rPr lang="hr-HR" dirty="0" smtClean="0"/>
              <a:t>KRITERIJ BR. 3</a:t>
            </a:r>
            <a:endParaRPr lang="hr-HR" dirty="0"/>
          </a:p>
        </p:txBody>
      </p:sp>
      <p:sp>
        <p:nvSpPr>
          <p:cNvPr id="4" name="Rezervirano mjesto za tekst 3"/>
          <p:cNvSpPr>
            <a:spLocks noGrp="1"/>
          </p:cNvSpPr>
          <p:nvPr>
            <p:ph type="body" sz="half" idx="2"/>
          </p:nvPr>
        </p:nvSpPr>
        <p:spPr>
          <a:xfrm>
            <a:off x="837828" y="2780928"/>
            <a:ext cx="3673623" cy="1371600"/>
          </a:xfrm>
        </p:spPr>
        <p:txBody>
          <a:bodyPr rtlCol="0">
            <a:noAutofit/>
          </a:bodyPr>
          <a:lstStyle/>
          <a:p>
            <a:r>
              <a:rPr lang="hr-HR" sz="2800" dirty="0"/>
              <a:t>Ekonomska veličina </a:t>
            </a:r>
            <a:r>
              <a:rPr lang="hr-HR" sz="2800" dirty="0" smtClean="0"/>
              <a:t>PG</a:t>
            </a:r>
            <a:endParaRPr lang="hr-HR" sz="2800" dirty="0"/>
          </a:p>
        </p:txBody>
      </p:sp>
      <p:sp>
        <p:nvSpPr>
          <p:cNvPr id="5" name="Pravokutnik 4"/>
          <p:cNvSpPr/>
          <p:nvPr/>
        </p:nvSpPr>
        <p:spPr>
          <a:xfrm>
            <a:off x="5446340" y="1700808"/>
            <a:ext cx="6092825" cy="2862322"/>
          </a:xfrm>
          <a:prstGeom prst="rect">
            <a:avLst/>
          </a:prstGeom>
        </p:spPr>
        <p:txBody>
          <a:bodyPr>
            <a:spAutoFit/>
          </a:bodyPr>
          <a:lstStyle/>
          <a:p>
            <a:r>
              <a:rPr lang="hr-HR" dirty="0"/>
              <a:t>Ekonomska veličina poljoprivrednog gospodarstva utvrđuje se temeljem Potvrda o ekonomskoj veličini poljoprivrednog gospodarstva koja se sastoji od Kalkulatora – izračun ekonomske veličine poljoprivrednog gospodarstva, Izjave o proizvodnim resursima poljoprivrednog gospodarstva i Izračuna ekonomske veličine poljoprivrednog gospodarstva (EVPG), izdane od Uprave za stručnu podršku u poljoprivredi i ribarstvu (Ministarstvo poljoprivrede), nakon objave natječaja te potpisane od službenika</a:t>
            </a:r>
          </a:p>
        </p:txBody>
      </p:sp>
    </p:spTree>
    <p:extLst>
      <p:ext uri="{BB962C8B-B14F-4D97-AF65-F5344CB8AC3E}">
        <p14:creationId xmlns:p14="http://schemas.microsoft.com/office/powerpoint/2010/main" val="163822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6748" y="628980"/>
            <a:ext cx="3352799" cy="1924050"/>
          </a:xfrm>
        </p:spPr>
        <p:txBody>
          <a:bodyPr rtlCol="0">
            <a:normAutofit/>
          </a:bodyPr>
          <a:lstStyle/>
          <a:p>
            <a:r>
              <a:rPr lang="hr-HR" dirty="0" smtClean="0"/>
              <a:t>KRITERIJ BR. 4</a:t>
            </a:r>
            <a:endParaRPr lang="hr-HR" dirty="0"/>
          </a:p>
        </p:txBody>
      </p:sp>
      <p:sp>
        <p:nvSpPr>
          <p:cNvPr id="4" name="Rezervirano mjesto za tekst 3"/>
          <p:cNvSpPr>
            <a:spLocks noGrp="1"/>
          </p:cNvSpPr>
          <p:nvPr>
            <p:ph type="body" sz="half" idx="2"/>
          </p:nvPr>
        </p:nvSpPr>
        <p:spPr>
          <a:xfrm>
            <a:off x="136748" y="2780928"/>
            <a:ext cx="3673623" cy="1371600"/>
          </a:xfrm>
        </p:spPr>
        <p:txBody>
          <a:bodyPr rtlCol="0">
            <a:noAutofit/>
          </a:bodyPr>
          <a:lstStyle/>
          <a:p>
            <a:r>
              <a:rPr lang="hr-HR" sz="2800" dirty="0"/>
              <a:t>Utjecaj projekta na gospodarstvo</a:t>
            </a:r>
          </a:p>
        </p:txBody>
      </p:sp>
      <p:sp>
        <p:nvSpPr>
          <p:cNvPr id="3" name="Pravokutnik 2"/>
          <p:cNvSpPr/>
          <p:nvPr/>
        </p:nvSpPr>
        <p:spPr>
          <a:xfrm>
            <a:off x="3520868" y="628980"/>
            <a:ext cx="8735044" cy="5909310"/>
          </a:xfrm>
          <a:prstGeom prst="rect">
            <a:avLst/>
          </a:prstGeom>
        </p:spPr>
        <p:txBody>
          <a:bodyPr wrap="square">
            <a:spAutoFit/>
          </a:bodyPr>
          <a:lstStyle/>
          <a:p>
            <a:r>
              <a:rPr lang="hr-HR" dirty="0"/>
              <a:t>Bodovi se dodjeljuju na temelju utjecaja kojega prijavljena investicija ima na poljoprivredno gospodarstvo. Da bi se priznali bodovi po ovome kriteriju iznos ulaganja koji doprinosi pojedinoj od ponuđenih opcija treba iznositi najmanje 50% ukupnog ulaganja. Za svaku od ponuđenih opcija prijavitelj je obvezan definirati </a:t>
            </a:r>
            <a:r>
              <a:rPr lang="hr-HR" u="sng" dirty="0"/>
              <a:t>pokazatelj utjecaja te sadašnju i željenu vrijednost</a:t>
            </a:r>
            <a:r>
              <a:rPr lang="hr-HR" dirty="0"/>
              <a:t>.                                                                                                                            Da bi se priznali bodovi u opciji "Smanjenje troškova poslovanja" isto smanjenje treba biti vidljivo u Poslovnom planu.                                                                                                                                                        Da bi se priznali bodovi u opciji "Povećanje obima postojećeg poslovanja" isto treba biti vidljivo kroz povećanje ekonomske veličine gospodarstva nakon ulaganja, što se dokazuje izračunom u Kalkulatoru-izračun ekonomske veličine poljoprivrednog gospodarstva (EVPG), te u Poslovnom planu.                                                                                                          Da bi se priznali bodovi u opciji "Uvođenje novih proizvoda ili usluga (finalizacija) prijavitelj mora nove proizvode ili usluge unijeti u tablični dio Poslovnog plana i navesti planirane količine i prodajne cijene. Pod "Novim proizvodom i uslugom " smatra se svaki onaj proizvod i usluga koji se do sada nije proizvodio niti tržio na poljoprivrednom gospodarstvu, a što je vidljivo iz Izvoda po poslovnom računu, te koji proizvod je naveden u Popisu  poljoprivrednih proizvoda obuhvaćenih Dodatkom I. Ugovora o EU. Priznaju se primarni poljoprivredni proizvodi koji imaju veću dodanu vrijednost dobivenu kroz postupke prerade i dorade. Prijavitelj treba priložiti dokaze o visini dodane vrijednosti. Ne priznaju se postupci u kojima se promjenom načina pakiranja mijenja vrijednost proizvoda.</a:t>
            </a:r>
          </a:p>
        </p:txBody>
      </p:sp>
    </p:spTree>
    <p:extLst>
      <p:ext uri="{BB962C8B-B14F-4D97-AF65-F5344CB8AC3E}">
        <p14:creationId xmlns:p14="http://schemas.microsoft.com/office/powerpoint/2010/main" val="289100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836" y="620688"/>
            <a:ext cx="3352799" cy="1924050"/>
          </a:xfrm>
        </p:spPr>
        <p:txBody>
          <a:bodyPr rtlCol="0">
            <a:normAutofit/>
          </a:bodyPr>
          <a:lstStyle/>
          <a:p>
            <a:r>
              <a:rPr lang="hr-HR" dirty="0" smtClean="0"/>
              <a:t>KRITERIJ BR. 5</a:t>
            </a:r>
            <a:endParaRPr lang="hr-HR" dirty="0"/>
          </a:p>
        </p:txBody>
      </p:sp>
      <p:sp>
        <p:nvSpPr>
          <p:cNvPr id="4" name="Rezervirano mjesto za tekst 3"/>
          <p:cNvSpPr>
            <a:spLocks noGrp="1"/>
          </p:cNvSpPr>
          <p:nvPr>
            <p:ph type="body" sz="half" idx="2"/>
          </p:nvPr>
        </p:nvSpPr>
        <p:spPr>
          <a:xfrm>
            <a:off x="837828" y="2780928"/>
            <a:ext cx="3673623" cy="1371600"/>
          </a:xfrm>
        </p:spPr>
        <p:txBody>
          <a:bodyPr rtlCol="0">
            <a:noAutofit/>
          </a:bodyPr>
          <a:lstStyle/>
          <a:p>
            <a:r>
              <a:rPr lang="hr-HR" sz="2800" dirty="0"/>
              <a:t>Doprinos inovativnosti u </a:t>
            </a:r>
            <a:r>
              <a:rPr lang="hr-HR" sz="2800" dirty="0" smtClean="0"/>
              <a:t>proizvodnji</a:t>
            </a:r>
            <a:endParaRPr lang="hr-HR" sz="2800" dirty="0"/>
          </a:p>
        </p:txBody>
      </p:sp>
      <p:sp>
        <p:nvSpPr>
          <p:cNvPr id="5" name="Pravokutnik 4"/>
          <p:cNvSpPr/>
          <p:nvPr/>
        </p:nvSpPr>
        <p:spPr>
          <a:xfrm>
            <a:off x="5518348" y="620688"/>
            <a:ext cx="6092825" cy="5632311"/>
          </a:xfrm>
          <a:prstGeom prst="rect">
            <a:avLst/>
          </a:prstGeom>
        </p:spPr>
        <p:txBody>
          <a:bodyPr>
            <a:spAutoFit/>
          </a:bodyPr>
          <a:lstStyle/>
          <a:p>
            <a:r>
              <a:rPr lang="hr-HR" dirty="0"/>
              <a:t>Bodovi se dodjeljuju na temelju doprinosa investicije horizontalnim ciljevima. Da bi se priznao doprinos pojedinom horizontalnom cilju iznos ulaganja za aktivnost koja ga podupire mora iznositi  minimalno 30% ulaganja. Prijavitelj projekta mora u Poslovnom planu opisati kako pojedina aktivnost doprinosi pojedinom horizontalnom cilju. Ukoliko ne doprinosi niti jednom od ciljeva dobiva 0 bodova u ovome kriteriju. Pojam „inovativnost u proizvodnji“ ima značenje povezivanja dva različita proizvodna čimbenika (resursa, procesa, proizvoda) u proizvodnji, preradi i plasmanu na način na koji do sada nisu bili povezani, a koje povezivanje rezultira uštedama u proizvodnom procesu ili stvaranjem nove dodane vrijednosti. Da bi ostvario bodove po ovome kriteriju prijavitelj mora dokazati kroz poslovni plan da njegov projekt dovodi do ušteda u proizvodnom procesu ili povećanju dodane vrijednosti proizvoda. Ulaganje u nabavku nove mehanizacije ili opreme bez povezivanja unutar proizvodnih procesa se ne smatra doprinosom inovativnosti. </a:t>
            </a:r>
          </a:p>
        </p:txBody>
      </p:sp>
    </p:spTree>
    <p:extLst>
      <p:ext uri="{BB962C8B-B14F-4D97-AF65-F5344CB8AC3E}">
        <p14:creationId xmlns:p14="http://schemas.microsoft.com/office/powerpoint/2010/main" val="362356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836" y="620688"/>
            <a:ext cx="3352799" cy="1924050"/>
          </a:xfrm>
        </p:spPr>
        <p:txBody>
          <a:bodyPr rtlCol="0">
            <a:normAutofit/>
          </a:bodyPr>
          <a:lstStyle/>
          <a:p>
            <a:r>
              <a:rPr lang="hr-HR" dirty="0" smtClean="0"/>
              <a:t>KRITERIJ BR. 5</a:t>
            </a:r>
            <a:endParaRPr lang="hr-HR" dirty="0"/>
          </a:p>
        </p:txBody>
      </p:sp>
      <p:sp>
        <p:nvSpPr>
          <p:cNvPr id="4" name="Rezervirano mjesto za tekst 3"/>
          <p:cNvSpPr>
            <a:spLocks noGrp="1"/>
          </p:cNvSpPr>
          <p:nvPr>
            <p:ph type="body" sz="half" idx="2"/>
          </p:nvPr>
        </p:nvSpPr>
        <p:spPr>
          <a:xfrm>
            <a:off x="837828" y="2780928"/>
            <a:ext cx="3673623" cy="1371600"/>
          </a:xfrm>
        </p:spPr>
        <p:txBody>
          <a:bodyPr rtlCol="0">
            <a:noAutofit/>
          </a:bodyPr>
          <a:lstStyle/>
          <a:p>
            <a:r>
              <a:rPr lang="pl-PL" sz="2800" dirty="0"/>
              <a:t>Ulaganje se odnosi na ekološku poljoprivredu</a:t>
            </a:r>
            <a:endParaRPr lang="hr-HR" sz="2800" dirty="0"/>
          </a:p>
        </p:txBody>
      </p:sp>
      <p:sp>
        <p:nvSpPr>
          <p:cNvPr id="3" name="Pravokutnik 2"/>
          <p:cNvSpPr/>
          <p:nvPr/>
        </p:nvSpPr>
        <p:spPr>
          <a:xfrm>
            <a:off x="5518348" y="2204864"/>
            <a:ext cx="6092825" cy="1754326"/>
          </a:xfrm>
          <a:prstGeom prst="rect">
            <a:avLst/>
          </a:prstGeom>
        </p:spPr>
        <p:txBody>
          <a:bodyPr>
            <a:spAutoFit/>
          </a:bodyPr>
          <a:lstStyle/>
          <a:p>
            <a:r>
              <a:rPr lang="hr-HR" dirty="0"/>
              <a:t>Da bi se priznali bodovi za opciju "Ulaganje se odnosi na ekološku proizvodnju" prijavitelj mora dostaviti Rješenje o upisu u Upisnik subjekata u ekološkoj proizvodnji i posljednju Potvrdnicu (certifikat) kontrolnog tijela, koja u trenutku podnošenja prijave projekta ne smije biti starija od godinu dana.</a:t>
            </a:r>
          </a:p>
        </p:txBody>
      </p:sp>
    </p:spTree>
    <p:extLst>
      <p:ext uri="{BB962C8B-B14F-4D97-AF65-F5344CB8AC3E}">
        <p14:creationId xmlns:p14="http://schemas.microsoft.com/office/powerpoint/2010/main" val="418570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836" y="620688"/>
            <a:ext cx="3352799" cy="1924050"/>
          </a:xfrm>
        </p:spPr>
        <p:txBody>
          <a:bodyPr rtlCol="0">
            <a:normAutofit/>
          </a:bodyPr>
          <a:lstStyle/>
          <a:p>
            <a:r>
              <a:rPr lang="hr-HR" dirty="0" smtClean="0"/>
              <a:t>KRITERIJ BR. 5</a:t>
            </a:r>
            <a:endParaRPr lang="hr-HR" dirty="0"/>
          </a:p>
        </p:txBody>
      </p:sp>
      <p:sp>
        <p:nvSpPr>
          <p:cNvPr id="4" name="Rezervirano mjesto za tekst 3"/>
          <p:cNvSpPr>
            <a:spLocks noGrp="1"/>
          </p:cNvSpPr>
          <p:nvPr>
            <p:ph type="body" sz="half" idx="2"/>
          </p:nvPr>
        </p:nvSpPr>
        <p:spPr>
          <a:xfrm>
            <a:off x="837828" y="2780928"/>
            <a:ext cx="3673623" cy="1371600"/>
          </a:xfrm>
        </p:spPr>
        <p:txBody>
          <a:bodyPr rtlCol="0">
            <a:noAutofit/>
          </a:bodyPr>
          <a:lstStyle/>
          <a:p>
            <a:r>
              <a:rPr lang="hr-HR" sz="2800" dirty="0"/>
              <a:t>Ulaganje u obnovljive izvore energije</a:t>
            </a:r>
          </a:p>
        </p:txBody>
      </p:sp>
      <p:sp>
        <p:nvSpPr>
          <p:cNvPr id="5" name="Pravokutnik 4"/>
          <p:cNvSpPr/>
          <p:nvPr/>
        </p:nvSpPr>
        <p:spPr>
          <a:xfrm>
            <a:off x="5662364" y="2820397"/>
            <a:ext cx="6092825" cy="646331"/>
          </a:xfrm>
          <a:prstGeom prst="rect">
            <a:avLst/>
          </a:prstGeom>
        </p:spPr>
        <p:txBody>
          <a:bodyPr>
            <a:spAutoFit/>
          </a:bodyPr>
          <a:lstStyle/>
          <a:p>
            <a:r>
              <a:rPr lang="pl-PL" dirty="0"/>
              <a:t>Ulaganje odnosi se na korištenje obnovljivih izvora energije na gospodarstvu. </a:t>
            </a:r>
            <a:endParaRPr lang="hr-HR" dirty="0"/>
          </a:p>
        </p:txBody>
      </p:sp>
    </p:spTree>
    <p:extLst>
      <p:ext uri="{BB962C8B-B14F-4D97-AF65-F5344CB8AC3E}">
        <p14:creationId xmlns:p14="http://schemas.microsoft.com/office/powerpoint/2010/main" val="154109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836" y="620688"/>
            <a:ext cx="3352799" cy="1924050"/>
          </a:xfrm>
        </p:spPr>
        <p:txBody>
          <a:bodyPr rtlCol="0">
            <a:normAutofit/>
          </a:bodyPr>
          <a:lstStyle/>
          <a:p>
            <a:r>
              <a:rPr lang="hr-HR" dirty="0" smtClean="0"/>
              <a:t>KRITERIJ BR. 5</a:t>
            </a:r>
            <a:endParaRPr lang="hr-HR" dirty="0"/>
          </a:p>
        </p:txBody>
      </p:sp>
      <p:sp>
        <p:nvSpPr>
          <p:cNvPr id="4" name="Rezervirano mjesto za tekst 3"/>
          <p:cNvSpPr>
            <a:spLocks noGrp="1"/>
          </p:cNvSpPr>
          <p:nvPr>
            <p:ph type="body" sz="half" idx="2"/>
          </p:nvPr>
        </p:nvSpPr>
        <p:spPr>
          <a:xfrm>
            <a:off x="837828" y="2780928"/>
            <a:ext cx="3673623" cy="1371600"/>
          </a:xfrm>
        </p:spPr>
        <p:txBody>
          <a:bodyPr rtlCol="0">
            <a:noAutofit/>
          </a:bodyPr>
          <a:lstStyle/>
          <a:p>
            <a:r>
              <a:rPr lang="pl-PL" sz="2800" dirty="0"/>
              <a:t>Ulaganje u novu opremu i mehanizaciju</a:t>
            </a:r>
            <a:endParaRPr lang="hr-HR" sz="2800" dirty="0"/>
          </a:p>
        </p:txBody>
      </p:sp>
      <p:sp>
        <p:nvSpPr>
          <p:cNvPr id="3" name="Pravokutnik 2"/>
          <p:cNvSpPr/>
          <p:nvPr/>
        </p:nvSpPr>
        <p:spPr>
          <a:xfrm>
            <a:off x="5734372" y="3143562"/>
            <a:ext cx="6092825" cy="646331"/>
          </a:xfrm>
          <a:prstGeom prst="rect">
            <a:avLst/>
          </a:prstGeom>
        </p:spPr>
        <p:txBody>
          <a:bodyPr>
            <a:spAutoFit/>
          </a:bodyPr>
          <a:lstStyle/>
          <a:p>
            <a:r>
              <a:rPr lang="pl-PL" dirty="0"/>
              <a:t>Ulaganje se odnosi na kupnju nove mehanizacije ili opreme.</a:t>
            </a:r>
            <a:endParaRPr lang="hr-HR" dirty="0"/>
          </a:p>
        </p:txBody>
      </p:sp>
    </p:spTree>
    <p:extLst>
      <p:ext uri="{BB962C8B-B14F-4D97-AF65-F5344CB8AC3E}">
        <p14:creationId xmlns:p14="http://schemas.microsoft.com/office/powerpoint/2010/main" val="303471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9796" y="0"/>
            <a:ext cx="3352799" cy="1924050"/>
          </a:xfrm>
        </p:spPr>
        <p:txBody>
          <a:bodyPr rtlCol="0">
            <a:normAutofit/>
          </a:bodyPr>
          <a:lstStyle/>
          <a:p>
            <a:pPr rtl="0"/>
            <a:r>
              <a:rPr lang="hr-HR" dirty="0" smtClean="0"/>
              <a:t>informacije</a:t>
            </a:r>
            <a:endParaRPr lang="hr-HR" dirty="0"/>
          </a:p>
        </p:txBody>
      </p:sp>
      <p:sp>
        <p:nvSpPr>
          <p:cNvPr id="7" name="TekstniOkvir 6"/>
          <p:cNvSpPr txBox="1"/>
          <p:nvPr/>
        </p:nvSpPr>
        <p:spPr>
          <a:xfrm>
            <a:off x="562000" y="4819471"/>
            <a:ext cx="3444180" cy="369332"/>
          </a:xfrm>
          <a:prstGeom prst="rect">
            <a:avLst/>
          </a:prstGeom>
          <a:noFill/>
        </p:spPr>
        <p:txBody>
          <a:bodyPr wrap="square" rtlCol="0">
            <a:spAutoFit/>
          </a:bodyPr>
          <a:lstStyle/>
          <a:p>
            <a:r>
              <a:rPr lang="hr-HR" dirty="0" smtClean="0"/>
              <a:t>www.lag-zelenitrokut.com</a:t>
            </a:r>
            <a:endParaRPr lang="hr-HR" dirty="0"/>
          </a:p>
        </p:txBody>
      </p:sp>
      <p:sp>
        <p:nvSpPr>
          <p:cNvPr id="3" name="Rezervirano mjesto sadržaja 2"/>
          <p:cNvSpPr>
            <a:spLocks noGrp="1"/>
          </p:cNvSpPr>
          <p:nvPr>
            <p:ph idx="1"/>
          </p:nvPr>
        </p:nvSpPr>
        <p:spPr/>
        <p:txBody>
          <a:bodyPr/>
          <a:lstStyle/>
          <a:p>
            <a:r>
              <a:rPr lang="hr-HR" dirty="0" smtClean="0"/>
              <a:t>Objava natječaja: 15. siječnja 2021.</a:t>
            </a:r>
          </a:p>
          <a:p>
            <a:r>
              <a:rPr lang="hr-HR" dirty="0" smtClean="0"/>
              <a:t>Prijave se primaju od: 1. veljače 2021.</a:t>
            </a:r>
          </a:p>
          <a:p>
            <a:r>
              <a:rPr lang="hr-HR" dirty="0" smtClean="0"/>
              <a:t>Prijave se primaju do: 3. ožujka 2021.</a:t>
            </a:r>
          </a:p>
          <a:p>
            <a:endParaRPr lang="hr-HR" dirty="0"/>
          </a:p>
        </p:txBody>
      </p:sp>
      <p:pic>
        <p:nvPicPr>
          <p:cNvPr id="4" name="Slika 3"/>
          <p:cNvPicPr>
            <a:picLocks noChangeAspect="1"/>
          </p:cNvPicPr>
          <p:nvPr/>
        </p:nvPicPr>
        <p:blipFill>
          <a:blip r:embed="rId3"/>
          <a:stretch>
            <a:fillRect/>
          </a:stretch>
        </p:blipFill>
        <p:spPr>
          <a:xfrm>
            <a:off x="6814492" y="3212976"/>
            <a:ext cx="2732068" cy="2160240"/>
          </a:xfrm>
          <a:prstGeom prst="rect">
            <a:avLst/>
          </a:prstGeom>
        </p:spPr>
      </p:pic>
    </p:spTree>
    <p:extLst>
      <p:ext uri="{BB962C8B-B14F-4D97-AF65-F5344CB8AC3E}">
        <p14:creationId xmlns:p14="http://schemas.microsoft.com/office/powerpoint/2010/main" val="24504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p:cNvSpPr>
            <a:spLocks noGrp="1"/>
          </p:cNvSpPr>
          <p:nvPr>
            <p:ph type="title"/>
          </p:nvPr>
        </p:nvSpPr>
        <p:spPr>
          <a:xfrm>
            <a:off x="333772" y="404664"/>
            <a:ext cx="11593288" cy="1584176"/>
          </a:xfrm>
        </p:spPr>
        <p:txBody>
          <a:bodyPr rtlCol="0">
            <a:noAutofit/>
          </a:bodyPr>
          <a:lstStyle/>
          <a:p>
            <a:r>
              <a:rPr lang="hr-HR" sz="4000" dirty="0" smtClean="0"/>
              <a:t>7. LAG NATJEČAJ  za TO „</a:t>
            </a:r>
            <a:r>
              <a:rPr lang="hr-HR" sz="4000" dirty="0"/>
              <a:t>E” </a:t>
            </a:r>
            <a:r>
              <a:rPr lang="hr-HR" sz="4000" dirty="0" smtClean="0"/>
              <a:t/>
            </a:r>
            <a:br>
              <a:rPr lang="hr-HR" sz="4000" dirty="0" smtClean="0"/>
            </a:br>
            <a:r>
              <a:rPr lang="hr-HR" sz="4000" dirty="0" smtClean="0"/>
              <a:t>Ulaganja </a:t>
            </a:r>
            <a:r>
              <a:rPr lang="hr-HR" sz="4000" dirty="0"/>
              <a:t>u rast i </a:t>
            </a:r>
            <a:r>
              <a:rPr lang="hr-HR" sz="4000" dirty="0" err="1"/>
              <a:t>diverzifikaciju</a:t>
            </a:r>
            <a:r>
              <a:rPr lang="hr-HR" sz="4000" dirty="0"/>
              <a:t> malih</a:t>
            </a:r>
            <a:br>
              <a:rPr lang="hr-HR" sz="4000" dirty="0"/>
            </a:br>
            <a:r>
              <a:rPr lang="hr-HR" sz="4000" dirty="0" smtClean="0"/>
              <a:t>poljoprivrednih gospodarstava </a:t>
            </a:r>
            <a:endParaRPr lang="hr-HR" sz="4000" dirty="0"/>
          </a:p>
        </p:txBody>
      </p:sp>
      <p:sp>
        <p:nvSpPr>
          <p:cNvPr id="14" name="Rezervirano mjesto za sadržaj 2"/>
          <p:cNvSpPr>
            <a:spLocks noGrp="1"/>
          </p:cNvSpPr>
          <p:nvPr>
            <p:ph idx="1"/>
          </p:nvPr>
        </p:nvSpPr>
        <p:spPr>
          <a:xfrm>
            <a:off x="1987783" y="2420888"/>
            <a:ext cx="9937104" cy="3960440"/>
          </a:xfrm>
        </p:spPr>
        <p:txBody>
          <a:bodyPr rtlCol="0">
            <a:normAutofit fontScale="70000" lnSpcReduction="20000"/>
          </a:bodyPr>
          <a:lstStyle/>
          <a:p>
            <a:pPr algn="just" rtl="0">
              <a:lnSpc>
                <a:spcPct val="120000"/>
              </a:lnSpc>
            </a:pPr>
            <a:r>
              <a:rPr lang="hr-HR" sz="4100" dirty="0"/>
              <a:t>t</a:t>
            </a:r>
            <a:r>
              <a:rPr lang="hr-HR" sz="4100" dirty="0" smtClean="0"/>
              <a:t>ip operacije „E” iz Lokalne razvojne strategije LAG-a „Zeleni </a:t>
            </a:r>
            <a:r>
              <a:rPr lang="hr-HR" sz="4100" dirty="0" err="1" smtClean="0"/>
              <a:t>trokut”za</a:t>
            </a:r>
            <a:r>
              <a:rPr lang="hr-HR" sz="4100" dirty="0" smtClean="0"/>
              <a:t> razdoblje 2014.-2020. je sukladan tipu operacije 6.3.1. iz Programa ruralnog razvoja RH za isto razdoblje</a:t>
            </a:r>
          </a:p>
          <a:p>
            <a:pPr>
              <a:lnSpc>
                <a:spcPct val="120000"/>
              </a:lnSpc>
            </a:pPr>
            <a:r>
              <a:rPr lang="hr-HR" sz="4100" dirty="0" smtClean="0"/>
              <a:t>raspoloživa </a:t>
            </a:r>
            <a:r>
              <a:rPr lang="hr-HR" sz="4100" dirty="0"/>
              <a:t>sredstva: 1.714.728,23 </a:t>
            </a:r>
            <a:r>
              <a:rPr lang="hr-HR" sz="4100" dirty="0" smtClean="0"/>
              <a:t>HRK</a:t>
            </a:r>
          </a:p>
          <a:p>
            <a:pPr>
              <a:lnSpc>
                <a:spcPct val="120000"/>
              </a:lnSpc>
            </a:pPr>
            <a:r>
              <a:rPr lang="pl-PL" sz="4100" dirty="0" smtClean="0"/>
              <a:t>visina </a:t>
            </a:r>
            <a:r>
              <a:rPr lang="pl-PL" sz="4100" dirty="0"/>
              <a:t>javne potpore po projektu iznosi </a:t>
            </a:r>
            <a:r>
              <a:rPr lang="pl-PL" sz="4100" dirty="0" smtClean="0"/>
              <a:t>113.278,50 </a:t>
            </a:r>
            <a:r>
              <a:rPr lang="pl-PL" sz="4100" dirty="0"/>
              <a:t>HRK </a:t>
            </a:r>
            <a:r>
              <a:rPr lang="pl-PL" sz="4100" dirty="0" smtClean="0"/>
              <a:t>(15.000 €</a:t>
            </a:r>
            <a:r>
              <a:rPr lang="pl-PL" sz="4100" dirty="0" smtClean="0"/>
              <a:t>) </a:t>
            </a:r>
            <a:r>
              <a:rPr lang="pl-PL" sz="4100" dirty="0" smtClean="0">
                <a:solidFill>
                  <a:srgbClr val="FF0000"/>
                </a:solidFill>
              </a:rPr>
              <a:t>tečaj 1€=7,5519 hrk</a:t>
            </a:r>
            <a:endParaRPr lang="pl-PL" sz="4100" dirty="0" smtClean="0">
              <a:solidFill>
                <a:srgbClr val="FF0000"/>
              </a:solidFill>
            </a:endParaRPr>
          </a:p>
          <a:p>
            <a:endParaRPr lang="hr-HR" dirty="0"/>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p:cNvSpPr>
            <a:spLocks noGrp="1"/>
          </p:cNvSpPr>
          <p:nvPr>
            <p:ph type="title"/>
          </p:nvPr>
        </p:nvSpPr>
        <p:spPr>
          <a:xfrm>
            <a:off x="331599" y="620688"/>
            <a:ext cx="11593288" cy="864096"/>
          </a:xfrm>
        </p:spPr>
        <p:txBody>
          <a:bodyPr rtlCol="0">
            <a:noAutofit/>
          </a:bodyPr>
          <a:lstStyle/>
          <a:p>
            <a:r>
              <a:rPr lang="hr-HR" sz="4000" dirty="0" smtClean="0"/>
              <a:t/>
            </a:r>
            <a:br>
              <a:rPr lang="hr-HR" sz="4000" dirty="0" smtClean="0"/>
            </a:br>
            <a:r>
              <a:rPr lang="hr-HR" sz="4000" dirty="0" smtClean="0"/>
              <a:t>PRIHVATLJIVI KORISNIK</a:t>
            </a:r>
            <a:endParaRPr lang="hr-HR" sz="4000" dirty="0"/>
          </a:p>
        </p:txBody>
      </p:sp>
      <p:sp>
        <p:nvSpPr>
          <p:cNvPr id="14" name="Rezervirano mjesto za sadržaj 2"/>
          <p:cNvSpPr>
            <a:spLocks noGrp="1"/>
          </p:cNvSpPr>
          <p:nvPr>
            <p:ph idx="1"/>
          </p:nvPr>
        </p:nvSpPr>
        <p:spPr>
          <a:xfrm>
            <a:off x="1987783" y="1844824"/>
            <a:ext cx="9937104" cy="4536504"/>
          </a:xfrm>
        </p:spPr>
        <p:txBody>
          <a:bodyPr rtlCol="0">
            <a:normAutofit lnSpcReduction="10000"/>
          </a:bodyPr>
          <a:lstStyle/>
          <a:p>
            <a:pPr algn="just"/>
            <a:r>
              <a:rPr lang="hr-HR" dirty="0" smtClean="0"/>
              <a:t>upisan </a:t>
            </a:r>
            <a:r>
              <a:rPr lang="hr-HR" dirty="0"/>
              <a:t>u Upisnik poljoprivrednika/Upisnik obiteljskih poljoprivrednih gospodarstava </a:t>
            </a:r>
            <a:r>
              <a:rPr lang="hr-HR" dirty="0" smtClean="0"/>
              <a:t>sukladno </a:t>
            </a:r>
            <a:r>
              <a:rPr lang="hr-HR" dirty="0"/>
              <a:t>nadležnim propisima, ekonomske veličine iskazane u ukupnom standardnom ekonomskom rezultatu poljoprivrednog gospodarstva od 2.000 eura do 7.999 </a:t>
            </a:r>
            <a:r>
              <a:rPr lang="hr-HR" dirty="0" smtClean="0"/>
              <a:t>eura</a:t>
            </a:r>
          </a:p>
          <a:p>
            <a:pPr marL="0" indent="0">
              <a:buNone/>
            </a:pPr>
            <a:endParaRPr lang="hr-HR" dirty="0"/>
          </a:p>
          <a:p>
            <a:r>
              <a:rPr lang="hr-HR" dirty="0" smtClean="0"/>
              <a:t>sjedište i prebivalište na području LAG-a „Zeleni trokut”</a:t>
            </a:r>
          </a:p>
          <a:p>
            <a:pPr marL="0" indent="0">
              <a:buNone/>
            </a:pPr>
            <a:r>
              <a:rPr lang="hr-HR" dirty="0"/>
              <a:t>Obuhvat LAG područja (JLS) :</a:t>
            </a:r>
          </a:p>
          <a:p>
            <a:pPr marL="0" indent="0">
              <a:buNone/>
            </a:pPr>
            <a:r>
              <a:rPr lang="hr-HR" dirty="0" smtClean="0"/>
              <a:t>i.      Općina: </a:t>
            </a:r>
            <a:r>
              <a:rPr lang="hr-HR" dirty="0"/>
              <a:t>Jasenovac</a:t>
            </a:r>
          </a:p>
          <a:p>
            <a:pPr marL="514350" indent="-514350">
              <a:buAutoNum type="romanLcPeriod" startAt="2"/>
            </a:pPr>
            <a:r>
              <a:rPr lang="hr-HR" dirty="0" smtClean="0"/>
              <a:t>Gradovi</a:t>
            </a:r>
            <a:r>
              <a:rPr lang="hr-HR" dirty="0"/>
              <a:t>: Lipik, Novska Pakrac i slijedeća naselja grada Kutine: Janja </a:t>
            </a:r>
            <a:r>
              <a:rPr lang="hr-HR" dirty="0" smtClean="0"/>
              <a:t>Lipa</a:t>
            </a:r>
          </a:p>
          <a:p>
            <a:pPr marL="0" indent="0">
              <a:buNone/>
            </a:pPr>
            <a:endParaRPr lang="hr-HR" dirty="0" smtClean="0"/>
          </a:p>
          <a:p>
            <a:r>
              <a:rPr lang="hr-HR" u="sng" dirty="0"/>
              <a:t>u</a:t>
            </a:r>
            <a:r>
              <a:rPr lang="hr-HR" u="sng" dirty="0" smtClean="0"/>
              <a:t>laganje se mora provoditi na LAG području</a:t>
            </a:r>
            <a:endParaRPr lang="hr-HR" u="sng" dirty="0"/>
          </a:p>
          <a:p>
            <a:endParaRPr lang="hr-HR" dirty="0"/>
          </a:p>
        </p:txBody>
      </p:sp>
    </p:spTree>
    <p:extLst>
      <p:ext uri="{BB962C8B-B14F-4D97-AF65-F5344CB8AC3E}">
        <p14:creationId xmlns:p14="http://schemas.microsoft.com/office/powerpoint/2010/main" val="4798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p:cNvSpPr>
            <a:spLocks noGrp="1"/>
          </p:cNvSpPr>
          <p:nvPr>
            <p:ph type="title"/>
          </p:nvPr>
        </p:nvSpPr>
        <p:spPr>
          <a:xfrm>
            <a:off x="331599" y="620688"/>
            <a:ext cx="11593288" cy="864096"/>
          </a:xfrm>
        </p:spPr>
        <p:txBody>
          <a:bodyPr rtlCol="0">
            <a:noAutofit/>
          </a:bodyPr>
          <a:lstStyle/>
          <a:p>
            <a:r>
              <a:rPr lang="hr-HR" sz="4000" dirty="0" smtClean="0"/>
              <a:t/>
            </a:r>
            <a:br>
              <a:rPr lang="hr-HR" sz="4000" dirty="0" smtClean="0"/>
            </a:br>
            <a:r>
              <a:rPr lang="hr-HR" sz="4000" dirty="0" smtClean="0"/>
              <a:t>PRIHVATLJIVA ULAGANJA</a:t>
            </a:r>
            <a:endParaRPr lang="hr-HR" sz="4000" dirty="0"/>
          </a:p>
        </p:txBody>
      </p:sp>
      <p:sp>
        <p:nvSpPr>
          <p:cNvPr id="14" name="Rezervirano mjesto za sadržaj 2"/>
          <p:cNvSpPr>
            <a:spLocks noGrp="1"/>
          </p:cNvSpPr>
          <p:nvPr>
            <p:ph idx="1"/>
          </p:nvPr>
        </p:nvSpPr>
        <p:spPr>
          <a:xfrm>
            <a:off x="1557908" y="1628800"/>
            <a:ext cx="9937104" cy="4824536"/>
          </a:xfrm>
        </p:spPr>
        <p:txBody>
          <a:bodyPr rtlCol="0">
            <a:normAutofit fontScale="85000" lnSpcReduction="10000"/>
          </a:bodyPr>
          <a:lstStyle/>
          <a:p>
            <a:pPr marL="0" indent="0" algn="just">
              <a:buNone/>
            </a:pPr>
            <a:r>
              <a:rPr lang="hr-HR" dirty="0"/>
              <a:t>1.	kupnja domaćih životinja, višegodišnjeg bilja, sjemena i sadnog materijala  </a:t>
            </a:r>
          </a:p>
          <a:p>
            <a:pPr marL="0" indent="0" algn="just">
              <a:buNone/>
            </a:pPr>
            <a:r>
              <a:rPr lang="hr-HR" dirty="0"/>
              <a:t>2.	kupnja, građenje i/ili opremanje zatvorenih/zaštićenih prostora i objekata te ostalih gospodarskih objekata uključujući vanjsku i unutarnju infrastrukturu u sklopu poljoprivrednog gospodarstva u svrhu obavljanja poljoprivredne proizvodnje i/ili prerade  proizvoda iz priloga 2. </a:t>
            </a:r>
            <a:r>
              <a:rPr lang="hr-HR" dirty="0" smtClean="0"/>
              <a:t>Natječaja </a:t>
            </a:r>
            <a:r>
              <a:rPr lang="hr-HR" dirty="0"/>
              <a:t>osim proizvoda ribarstva</a:t>
            </a:r>
          </a:p>
          <a:p>
            <a:pPr marL="0" indent="0" algn="just">
              <a:buNone/>
            </a:pPr>
            <a:r>
              <a:rPr lang="hr-HR" dirty="0"/>
              <a:t>3.	kupnja ili zakup poljoprivrednog zemljišta </a:t>
            </a:r>
          </a:p>
          <a:p>
            <a:pPr marL="0" indent="0" algn="just">
              <a:buNone/>
            </a:pPr>
            <a:r>
              <a:rPr lang="hr-HR" dirty="0"/>
              <a:t>4.	kupnju poljoprivredne mehanizacije, strojeva i opreme </a:t>
            </a:r>
          </a:p>
          <a:p>
            <a:pPr marL="0" indent="0" algn="just">
              <a:buNone/>
            </a:pPr>
            <a:r>
              <a:rPr lang="hr-HR" dirty="0"/>
              <a:t>5.	podizanje novih i/ili restrukturiranje postojećih višegodišnjih nasada</a:t>
            </a:r>
          </a:p>
          <a:p>
            <a:pPr marL="0" indent="0" algn="just">
              <a:buNone/>
            </a:pPr>
            <a:r>
              <a:rPr lang="hr-HR" dirty="0"/>
              <a:t>6.	uređenje i poboljšanje kvalitete poljoprivrednog zemljišta u svrhu poljoprivredne proizvodnje</a:t>
            </a:r>
          </a:p>
          <a:p>
            <a:pPr marL="0" indent="0" algn="just">
              <a:buNone/>
            </a:pPr>
            <a:r>
              <a:rPr lang="hr-HR" dirty="0"/>
              <a:t>7.	građenje i/ili opremanje objekata za prodaju i prezentaciju vlastitih poljoprivrednih proizvoda uključujući i troškove promidžbe vlastitih poljoprivrednih proizvoda</a:t>
            </a:r>
          </a:p>
          <a:p>
            <a:pPr marL="0" indent="0" algn="just">
              <a:buNone/>
            </a:pPr>
            <a:r>
              <a:rPr lang="hr-HR" dirty="0"/>
              <a:t>8.	 troškovi izrade projektno-tehničke dokumentacije, geodetskih podloga, elaborata, certifikata,  te usluga stručnjaka (konzultanta) vezano uz izradu poslovnog plana i podnošenje prijave projekta</a:t>
            </a:r>
          </a:p>
          <a:p>
            <a:pPr algn="just"/>
            <a:endParaRPr lang="hr-HR" dirty="0"/>
          </a:p>
        </p:txBody>
      </p:sp>
    </p:spTree>
    <p:extLst>
      <p:ext uri="{BB962C8B-B14F-4D97-AF65-F5344CB8AC3E}">
        <p14:creationId xmlns:p14="http://schemas.microsoft.com/office/powerpoint/2010/main" val="312126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p:cNvSpPr>
            <a:spLocks noGrp="1"/>
          </p:cNvSpPr>
          <p:nvPr>
            <p:ph type="title"/>
          </p:nvPr>
        </p:nvSpPr>
        <p:spPr>
          <a:xfrm>
            <a:off x="333772" y="332656"/>
            <a:ext cx="11593288" cy="864096"/>
          </a:xfrm>
        </p:spPr>
        <p:txBody>
          <a:bodyPr rtlCol="0">
            <a:noAutofit/>
          </a:bodyPr>
          <a:lstStyle/>
          <a:p>
            <a:r>
              <a:rPr lang="hr-HR" sz="4000" dirty="0" smtClean="0"/>
              <a:t/>
            </a:r>
            <a:br>
              <a:rPr lang="hr-HR" sz="4000" dirty="0" smtClean="0"/>
            </a:br>
            <a:r>
              <a:rPr lang="hr-HR" sz="4000" dirty="0" smtClean="0"/>
              <a:t>PRIHVATLJIVA ULAGANJA - pojašnjenja</a:t>
            </a:r>
            <a:endParaRPr lang="hr-HR" sz="4000" dirty="0"/>
          </a:p>
        </p:txBody>
      </p:sp>
      <p:sp>
        <p:nvSpPr>
          <p:cNvPr id="14" name="Rezervirano mjesto za sadržaj 2"/>
          <p:cNvSpPr>
            <a:spLocks noGrp="1"/>
          </p:cNvSpPr>
          <p:nvPr>
            <p:ph idx="1"/>
          </p:nvPr>
        </p:nvSpPr>
        <p:spPr>
          <a:xfrm>
            <a:off x="621804" y="1498968"/>
            <a:ext cx="11017224" cy="4824536"/>
          </a:xfrm>
        </p:spPr>
        <p:txBody>
          <a:bodyPr rtlCol="0">
            <a:normAutofit/>
          </a:bodyPr>
          <a:lstStyle/>
          <a:p>
            <a:pPr algn="just"/>
            <a:r>
              <a:rPr lang="hr-HR" dirty="0" smtClean="0"/>
              <a:t>domaće </a:t>
            </a:r>
            <a:r>
              <a:rPr lang="hr-HR" dirty="0"/>
              <a:t>životinje, višegodišnje bilje, sjemenje i sadni materijal koje se planiraju kupiti s dodijeljenom potporom moraju biti u svrhu poljoprivredne proizvodnje. Prihvatljive aktivnosti se ne odnose na kupnju jednogodišnjeg bilja i sjemenja, te stočne </a:t>
            </a:r>
            <a:r>
              <a:rPr lang="hr-HR" dirty="0" smtClean="0"/>
              <a:t>hrane.</a:t>
            </a:r>
            <a:endParaRPr lang="hr-HR" dirty="0"/>
          </a:p>
          <a:p>
            <a:pPr algn="just"/>
            <a:r>
              <a:rPr lang="hr-HR" dirty="0"/>
              <a:t>  </a:t>
            </a:r>
            <a:r>
              <a:rPr lang="hr-HR" dirty="0" smtClean="0"/>
              <a:t>prerada </a:t>
            </a:r>
            <a:r>
              <a:rPr lang="hr-HR" dirty="0"/>
              <a:t>proizvoda se definira na način: Prihvatljiva je aktivnost prerade proizvoda iz Priloga 1 Ugovora o funkcioniranju EU (Prilog 2. ovog Natječaja) i to proizvoda iz vlastite proizvodnje i uz uvjet da je i proizvod koji je rezultat prerade iz Dodatka I Ugovora o EU. Prihvatljiva je kupnja i rabljene opreme za preradu proizvoda od fizičkih i pravnih osoba.</a:t>
            </a:r>
          </a:p>
          <a:p>
            <a:pPr algn="just"/>
            <a:r>
              <a:rPr lang="hr-HR" dirty="0"/>
              <a:t>  </a:t>
            </a:r>
            <a:r>
              <a:rPr lang="hr-HR" dirty="0" smtClean="0"/>
              <a:t>prihvatljiva </a:t>
            </a:r>
            <a:r>
              <a:rPr lang="hr-HR" dirty="0"/>
              <a:t>je kupnja poljoprivrednog zemljišta samo u slučaju podizanja višegodišnjih nasada ili povećanja poljoprivrednih površina radi ishrane stoke. Nije prihvatljiv zakup državnog poljoprivrednog zemljišta. Ugovor o najmu/zakupu mora biti sklopljen na rok od najmanje 10 godina od dana podnošenja prijave projekta. </a:t>
            </a:r>
          </a:p>
          <a:p>
            <a:pPr algn="just"/>
            <a:r>
              <a:rPr lang="hr-HR" dirty="0"/>
              <a:t>  </a:t>
            </a:r>
            <a:r>
              <a:rPr lang="hr-HR" dirty="0" smtClean="0"/>
              <a:t>prihvatljiva </a:t>
            </a:r>
            <a:r>
              <a:rPr lang="hr-HR" dirty="0"/>
              <a:t>aktivnost kupnje poljoprivredne mehanizacije, strojeva i opreme odnosi se i na kupnju rabljene poljoprivredne mehanizacije, strojeva i opreme od fizičkih i pravnih osoba.</a:t>
            </a:r>
          </a:p>
          <a:p>
            <a:pPr marL="0" indent="0" algn="just">
              <a:buNone/>
            </a:pPr>
            <a:endParaRPr lang="hr-HR" dirty="0"/>
          </a:p>
        </p:txBody>
      </p:sp>
    </p:spTree>
    <p:extLst>
      <p:ext uri="{BB962C8B-B14F-4D97-AF65-F5344CB8AC3E}">
        <p14:creationId xmlns:p14="http://schemas.microsoft.com/office/powerpoint/2010/main" val="57893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
          <p:cNvSpPr>
            <a:spLocks noGrp="1"/>
          </p:cNvSpPr>
          <p:nvPr>
            <p:ph type="title"/>
          </p:nvPr>
        </p:nvSpPr>
        <p:spPr>
          <a:xfrm>
            <a:off x="333772" y="332656"/>
            <a:ext cx="11593288" cy="864096"/>
          </a:xfrm>
        </p:spPr>
        <p:txBody>
          <a:bodyPr rtlCol="0">
            <a:noAutofit/>
          </a:bodyPr>
          <a:lstStyle/>
          <a:p>
            <a:r>
              <a:rPr lang="hr-HR" sz="4000" dirty="0" smtClean="0"/>
              <a:t/>
            </a:r>
            <a:br>
              <a:rPr lang="hr-HR" sz="4000" dirty="0" smtClean="0"/>
            </a:br>
            <a:r>
              <a:rPr lang="hr-HR" sz="4000" dirty="0" smtClean="0"/>
              <a:t>NEPRIHVATLJIVA ULAGANJA</a:t>
            </a:r>
            <a:endParaRPr lang="hr-HR" sz="4000" dirty="0"/>
          </a:p>
        </p:txBody>
      </p:sp>
      <p:sp>
        <p:nvSpPr>
          <p:cNvPr id="14" name="Rezervirano mjesto za sadržaj 2"/>
          <p:cNvSpPr>
            <a:spLocks noGrp="1"/>
          </p:cNvSpPr>
          <p:nvPr>
            <p:ph idx="1"/>
          </p:nvPr>
        </p:nvSpPr>
        <p:spPr>
          <a:xfrm>
            <a:off x="316584" y="1340768"/>
            <a:ext cx="11466459" cy="5184576"/>
          </a:xfrm>
        </p:spPr>
        <p:txBody>
          <a:bodyPr rtlCol="0">
            <a:normAutofit fontScale="70000" lnSpcReduction="20000"/>
          </a:bodyPr>
          <a:lstStyle/>
          <a:p>
            <a:pPr marL="0" indent="0" algn="just">
              <a:lnSpc>
                <a:spcPct val="120000"/>
              </a:lnSpc>
              <a:buNone/>
            </a:pPr>
            <a:r>
              <a:rPr lang="hr-HR" dirty="0" smtClean="0"/>
              <a:t>1. Nabava </a:t>
            </a:r>
            <a:r>
              <a:rPr lang="hr-HR" dirty="0"/>
              <a:t>repromaterijala (npr. mineralna gnojiva, zaštitna sredstva, kompost), osim kod podizanja i/ili restrukturiranja postojećih višegodišnjih nasada </a:t>
            </a:r>
          </a:p>
          <a:p>
            <a:pPr marL="0" indent="0" algn="just">
              <a:lnSpc>
                <a:spcPct val="120000"/>
              </a:lnSpc>
              <a:buNone/>
            </a:pPr>
            <a:r>
              <a:rPr lang="hr-HR" dirty="0" smtClean="0"/>
              <a:t>2. Nabava </a:t>
            </a:r>
            <a:r>
              <a:rPr lang="hr-HR" dirty="0"/>
              <a:t>gospodarskih vozila </a:t>
            </a:r>
          </a:p>
          <a:p>
            <a:pPr marL="0" indent="0" algn="just">
              <a:lnSpc>
                <a:spcPct val="120000"/>
              </a:lnSpc>
              <a:buNone/>
            </a:pPr>
            <a:r>
              <a:rPr lang="hr-HR" dirty="0"/>
              <a:t>3</a:t>
            </a:r>
            <a:r>
              <a:rPr lang="hr-HR" dirty="0" smtClean="0"/>
              <a:t>. Kušaonice </a:t>
            </a:r>
            <a:r>
              <a:rPr lang="hr-HR" dirty="0"/>
              <a:t>bilo koje vrste (npr. vina, sira, maslinovog ulja)</a:t>
            </a:r>
          </a:p>
          <a:p>
            <a:pPr marL="0" indent="0" algn="just">
              <a:lnSpc>
                <a:spcPct val="120000"/>
              </a:lnSpc>
              <a:buNone/>
            </a:pPr>
            <a:r>
              <a:rPr lang="hr-HR" dirty="0"/>
              <a:t>4</a:t>
            </a:r>
            <a:r>
              <a:rPr lang="hr-HR" dirty="0" smtClean="0"/>
              <a:t>. Kupovina </a:t>
            </a:r>
            <a:r>
              <a:rPr lang="hr-HR" dirty="0"/>
              <a:t>poljoprivrednih resursa koje su bili predmet izračuna ekonomske veličine poljoprivrednog gospodarstva za koje se podnosi prijava projekta</a:t>
            </a:r>
          </a:p>
          <a:p>
            <a:pPr marL="0" indent="0" algn="just">
              <a:lnSpc>
                <a:spcPct val="120000"/>
              </a:lnSpc>
              <a:buNone/>
            </a:pPr>
            <a:r>
              <a:rPr lang="hr-HR" dirty="0"/>
              <a:t>5</a:t>
            </a:r>
            <a:r>
              <a:rPr lang="hr-HR" dirty="0" smtClean="0"/>
              <a:t>. Nabava </a:t>
            </a:r>
            <a:r>
              <a:rPr lang="hr-HR" dirty="0"/>
              <a:t>ambalaže, plastičnih kutija, staklenih boca, etiketa, </a:t>
            </a:r>
            <a:r>
              <a:rPr lang="hr-HR" dirty="0" err="1"/>
              <a:t>micelij</a:t>
            </a:r>
            <a:r>
              <a:rPr lang="hr-HR" dirty="0"/>
              <a:t>, gajbi, posude za voće, odijela, kacige i čizmi</a:t>
            </a:r>
          </a:p>
          <a:p>
            <a:pPr marL="0" indent="0" algn="just">
              <a:lnSpc>
                <a:spcPct val="120000"/>
              </a:lnSpc>
              <a:buNone/>
            </a:pPr>
            <a:r>
              <a:rPr lang="hr-HR" dirty="0"/>
              <a:t>6</a:t>
            </a:r>
            <a:r>
              <a:rPr lang="hr-HR" dirty="0" smtClean="0"/>
              <a:t>. Računalni </a:t>
            </a:r>
            <a:r>
              <a:rPr lang="hr-HR" dirty="0"/>
              <a:t>program za vođenje knjigovodstva, trošak legalizacije poljoprivrednog zemljišta</a:t>
            </a:r>
          </a:p>
          <a:p>
            <a:pPr marL="0" indent="0" algn="just">
              <a:lnSpc>
                <a:spcPct val="120000"/>
              </a:lnSpc>
              <a:buNone/>
            </a:pPr>
            <a:r>
              <a:rPr lang="hr-HR" dirty="0"/>
              <a:t>7</a:t>
            </a:r>
            <a:r>
              <a:rPr lang="hr-HR" dirty="0" smtClean="0"/>
              <a:t>. Vlastiti </a:t>
            </a:r>
            <a:r>
              <a:rPr lang="hr-HR" dirty="0"/>
              <a:t>rad, trošak priključka električne energije, vode i plina, trošak prijevoza kupljene stoke </a:t>
            </a:r>
          </a:p>
          <a:p>
            <a:pPr marL="0" indent="0" algn="just">
              <a:lnSpc>
                <a:spcPct val="120000"/>
              </a:lnSpc>
              <a:buNone/>
            </a:pPr>
            <a:r>
              <a:rPr lang="hr-HR" dirty="0"/>
              <a:t>8</a:t>
            </a:r>
            <a:r>
              <a:rPr lang="hr-HR" dirty="0" smtClean="0"/>
              <a:t>. Kupovina </a:t>
            </a:r>
            <a:r>
              <a:rPr lang="hr-HR" dirty="0"/>
              <a:t>od članova obiteljskog poljoprivrednog gospodarstva/vlasnika obrta/vlasnika trgovačkog društva/članova istog kućanstva</a:t>
            </a:r>
          </a:p>
          <a:p>
            <a:pPr marL="0" indent="0" algn="just">
              <a:lnSpc>
                <a:spcPct val="120000"/>
              </a:lnSpc>
              <a:buNone/>
            </a:pPr>
            <a:r>
              <a:rPr lang="hr-HR" dirty="0"/>
              <a:t>9</a:t>
            </a:r>
            <a:r>
              <a:rPr lang="hr-HR" dirty="0" smtClean="0"/>
              <a:t>. Kupnja </a:t>
            </a:r>
            <a:r>
              <a:rPr lang="hr-HR" dirty="0"/>
              <a:t>destilerije za proizvodnju eteričnih ulja, ulaganje u opremu za proizvodnju rakije jer navedeni proizvodi nisu sastavni dio Dodatka I Ugovora o EU (izuzev ostalih fermentiranih pića, npr. jabukovača, kruškovača, medovina)</a:t>
            </a:r>
          </a:p>
          <a:p>
            <a:pPr marL="0" indent="0" algn="just">
              <a:lnSpc>
                <a:spcPct val="120000"/>
              </a:lnSpc>
              <a:buNone/>
            </a:pPr>
            <a:r>
              <a:rPr lang="hr-HR" dirty="0"/>
              <a:t>10</a:t>
            </a:r>
            <a:r>
              <a:rPr lang="hr-HR" dirty="0" smtClean="0"/>
              <a:t>.  </a:t>
            </a:r>
            <a:r>
              <a:rPr lang="hr-HR" dirty="0"/>
              <a:t>Operativno poslovanje poljoprivrednog gospodarstva (dohodak, plaća, doprinosi zaposlenih i knjigovodstvene usluge vezano uz poljoprivrednu djelatnost na poljoprivrednom gospodarstvu</a:t>
            </a:r>
            <a:r>
              <a:rPr lang="hr-HR" dirty="0" smtClean="0"/>
              <a:t>)</a:t>
            </a:r>
            <a:endParaRPr lang="hr-HR" dirty="0"/>
          </a:p>
          <a:p>
            <a:pPr marL="0" indent="0" algn="just">
              <a:buNone/>
            </a:pPr>
            <a:endParaRPr lang="hr-HR" dirty="0"/>
          </a:p>
        </p:txBody>
      </p:sp>
    </p:spTree>
    <p:extLst>
      <p:ext uri="{BB962C8B-B14F-4D97-AF65-F5344CB8AC3E}">
        <p14:creationId xmlns:p14="http://schemas.microsoft.com/office/powerpoint/2010/main" val="12934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7788" y="-5301"/>
            <a:ext cx="3352799" cy="1924050"/>
          </a:xfrm>
        </p:spPr>
        <p:txBody>
          <a:bodyPr rtlCol="0">
            <a:normAutofit/>
          </a:bodyPr>
          <a:lstStyle/>
          <a:p>
            <a:pPr rtl="0"/>
            <a:r>
              <a:rPr lang="hr-HR" dirty="0" smtClean="0"/>
              <a:t>KRITERIJI ODABIRA PROJEKATA</a:t>
            </a:r>
            <a:endParaRPr lang="hr-HR" dirty="0"/>
          </a:p>
        </p:txBody>
      </p:sp>
      <p:graphicFrame>
        <p:nvGraphicFramePr>
          <p:cNvPr id="6" name="Rezervirano mjesto sadržaja 5"/>
          <p:cNvGraphicFramePr>
            <a:graphicFrameLocks noGrp="1"/>
          </p:cNvGraphicFramePr>
          <p:nvPr>
            <p:ph idx="1"/>
            <p:extLst>
              <p:ext uri="{D42A27DB-BD31-4B8C-83A1-F6EECF244321}">
                <p14:modId xmlns:p14="http://schemas.microsoft.com/office/powerpoint/2010/main" val="4205622251"/>
              </p:ext>
            </p:extLst>
          </p:nvPr>
        </p:nvGraphicFramePr>
        <p:xfrm>
          <a:off x="5230316" y="404664"/>
          <a:ext cx="6192688" cy="6309312"/>
        </p:xfrm>
        <a:graphic>
          <a:graphicData uri="http://schemas.openxmlformats.org/drawingml/2006/table">
            <a:tbl>
              <a:tblPr/>
              <a:tblGrid>
                <a:gridCol w="755597"/>
                <a:gridCol w="4781441"/>
                <a:gridCol w="655650"/>
              </a:tblGrid>
              <a:tr h="235502">
                <a:tc gridSpan="2">
                  <a:txBody>
                    <a:bodyPr/>
                    <a:lstStyle/>
                    <a:p>
                      <a:pPr algn="ctr" fontAlgn="ctr"/>
                      <a:r>
                        <a:rPr lang="hr-HR" sz="1100" b="1" i="0" u="none" strike="noStrike" dirty="0">
                          <a:solidFill>
                            <a:srgbClr val="000000"/>
                          </a:solidFill>
                          <a:effectLst/>
                          <a:latin typeface="Times New Roman" panose="02020603050405020304" pitchFamily="18" charset="0"/>
                        </a:rPr>
                        <a:t>Kriterij</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hr-HR"/>
                    </a:p>
                  </a:txBody>
                  <a:tcPr/>
                </a:tc>
                <a:tc>
                  <a:txBody>
                    <a:bodyPr/>
                    <a:lstStyle/>
                    <a:p>
                      <a:pPr algn="ctr" fontAlgn="ctr"/>
                      <a:r>
                        <a:rPr lang="hr-HR" sz="1100" b="1" i="0" u="none" strike="noStrike">
                          <a:solidFill>
                            <a:srgbClr val="000000"/>
                          </a:solidFill>
                          <a:effectLst/>
                          <a:latin typeface="Times New Roman" panose="02020603050405020304" pitchFamily="18" charset="0"/>
                        </a:rPr>
                        <a:t>Bodovi</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1</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l" fontAlgn="ctr"/>
                      <a:r>
                        <a:rPr lang="hr-HR" sz="1100" b="1" i="0" u="none" strike="noStrike" dirty="0">
                          <a:solidFill>
                            <a:srgbClr val="000000"/>
                          </a:solidFill>
                          <a:effectLst/>
                          <a:latin typeface="Times New Roman" panose="02020603050405020304" pitchFamily="18" charset="0"/>
                        </a:rPr>
                        <a:t>Iskustvo prijavitelja u obavljanju gospodarske djelatnosti</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hr-HR"/>
                    </a:p>
                  </a:txBody>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Manje od 1 godine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0</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pl-PL" sz="1100" b="0" i="0" u="none" strike="noStrike">
                          <a:solidFill>
                            <a:srgbClr val="000000"/>
                          </a:solidFill>
                          <a:effectLst/>
                          <a:latin typeface="Times New Roman" panose="02020603050405020304" pitchFamily="18" charset="0"/>
                        </a:rPr>
                        <a:t>Od 1 do 3 godine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pl-PL" sz="1100" b="0" i="0" u="none" strike="noStrike">
                          <a:solidFill>
                            <a:srgbClr val="000000"/>
                          </a:solidFill>
                          <a:effectLst/>
                          <a:latin typeface="Times New Roman" panose="02020603050405020304" pitchFamily="18" charset="0"/>
                        </a:rPr>
                        <a:t>Od 3 do 5 godina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6</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Više od 5 godina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9</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21762">
                <a:tc>
                  <a:txBody>
                    <a:bodyPr/>
                    <a:lstStyle/>
                    <a:p>
                      <a:pPr algn="ctr" fontAlgn="t"/>
                      <a:r>
                        <a:rPr lang="hr-HR" sz="1100" b="1" i="0" u="none" strike="noStrike">
                          <a:solidFill>
                            <a:srgbClr val="000000"/>
                          </a:solidFill>
                          <a:effectLst/>
                          <a:latin typeface="Times New Roman" panose="02020603050405020304" pitchFamily="18" charset="0"/>
                        </a:rPr>
                        <a:t>2</a:t>
                      </a:r>
                    </a:p>
                  </a:txBody>
                  <a:tcPr marL="8791" marR="8791" marT="87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l" fontAlgn="t"/>
                      <a:r>
                        <a:rPr lang="hr-HR" sz="1100" b="1" i="0" u="none" strike="noStrike">
                          <a:solidFill>
                            <a:srgbClr val="000000"/>
                          </a:solidFill>
                          <a:effectLst/>
                          <a:latin typeface="Times New Roman" panose="02020603050405020304" pitchFamily="18" charset="0"/>
                        </a:rPr>
                        <a:t>Uspješnost prijavitelja u obavljanju gospodarske djelatnosti u posljednjih 5 godina  - poslovni rezultat</a:t>
                      </a:r>
                    </a:p>
                  </a:txBody>
                  <a:tcPr marL="8791" marR="8791" marT="87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hr-HR"/>
                    </a:p>
                  </a:txBody>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Poslovni rezultat je pozitivan unazad jedne godine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nl-NL" sz="1100" b="0" i="0" u="none" strike="noStrike">
                          <a:solidFill>
                            <a:srgbClr val="000000"/>
                          </a:solidFill>
                          <a:effectLst/>
                          <a:latin typeface="Times New Roman" panose="02020603050405020304" pitchFamily="18" charset="0"/>
                        </a:rPr>
                        <a:t>Poslovni rezultat je pozitivan unazad dvije godine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6</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Poslovni rezultat je pozitivan unazad tri godine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9</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dirty="0">
                          <a:solidFill>
                            <a:srgbClr val="000000"/>
                          </a:solidFill>
                          <a:effectLst/>
                          <a:latin typeface="Times New Roman" panose="02020603050405020304" pitchFamily="18" charset="0"/>
                        </a:rPr>
                        <a:t>Poslovni rezultat je pozitivan unazad četiri godine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12</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Poslovni rezultat je pozitivan unazad 5 godina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15</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l" fontAlgn="ctr"/>
                      <a:r>
                        <a:rPr lang="hr-HR" sz="1100" b="1" i="0" u="none" strike="noStrike">
                          <a:solidFill>
                            <a:srgbClr val="000000"/>
                          </a:solidFill>
                          <a:effectLst/>
                          <a:latin typeface="Times New Roman" panose="02020603050405020304" pitchFamily="18" charset="0"/>
                        </a:rPr>
                        <a:t>Ekonomska veličina PG</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hr-HR"/>
                    </a:p>
                  </a:txBody>
                  <a:tcPr/>
                </a:tc>
              </a:tr>
              <a:tr h="235502">
                <a:tc>
                  <a:txBody>
                    <a:bodyPr/>
                    <a:lstStyle/>
                    <a:p>
                      <a:pPr algn="l" fontAlgn="ctr"/>
                      <a:r>
                        <a:rPr lang="hr-HR" sz="1100" b="0" i="0" u="none" strike="noStrike">
                          <a:solidFill>
                            <a:srgbClr val="000000"/>
                          </a:solidFill>
                          <a:effectLst/>
                          <a:latin typeface="Times New Roman" panose="02020603050405020304" pitchFamily="18" charset="0"/>
                        </a:rPr>
                        <a:t> </a:t>
                      </a:r>
                    </a:p>
                  </a:txBody>
                  <a:tcPr marL="158244"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2.000-3.999 €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l" fontAlgn="ctr"/>
                      <a:r>
                        <a:rPr lang="hr-HR" sz="1100" b="0" i="0" u="none" strike="noStrike">
                          <a:solidFill>
                            <a:srgbClr val="000000"/>
                          </a:solidFill>
                          <a:effectLst/>
                          <a:latin typeface="Times New Roman" panose="02020603050405020304" pitchFamily="18" charset="0"/>
                        </a:rPr>
                        <a:t> </a:t>
                      </a:r>
                    </a:p>
                  </a:txBody>
                  <a:tcPr marL="158244"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4.000-7.999 €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6</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4</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l" fontAlgn="ctr"/>
                      <a:r>
                        <a:rPr lang="hr-HR" sz="1100" b="1" i="0" u="none" strike="noStrike">
                          <a:solidFill>
                            <a:srgbClr val="000000"/>
                          </a:solidFill>
                          <a:effectLst/>
                          <a:latin typeface="Times New Roman" panose="02020603050405020304" pitchFamily="18" charset="0"/>
                        </a:rPr>
                        <a:t>Utjecaj projekta na gospodarstvo</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hr-HR"/>
                    </a:p>
                  </a:txBody>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Smanjenje troškova poslovanja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Povećanje obima postojećeg poslovanja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9</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Uvođenje novih proizvoda ili usluga (finalizacija)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15</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5</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l" fontAlgn="ctr"/>
                      <a:r>
                        <a:rPr lang="hr-HR" sz="1100" b="1" i="0" u="none" strike="noStrike">
                          <a:solidFill>
                            <a:srgbClr val="000000"/>
                          </a:solidFill>
                          <a:effectLst/>
                          <a:latin typeface="Times New Roman" panose="02020603050405020304" pitchFamily="18" charset="0"/>
                        </a:rPr>
                        <a:t>Doprinos projekta horizontalnim ciljevima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hr-HR"/>
                    </a:p>
                  </a:txBody>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Doprinos inovativnosti u proizvodnji</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0"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pl-PL" sz="1100" b="0" i="0" u="none" strike="noStrike">
                          <a:solidFill>
                            <a:srgbClr val="000000"/>
                          </a:solidFill>
                          <a:effectLst/>
                          <a:latin typeface="Times New Roman" panose="02020603050405020304" pitchFamily="18" charset="0"/>
                        </a:rPr>
                        <a:t>Ulaganje se odnosi na ekološku poljoprivredu</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hr-HR" sz="1100" b="0" i="0" u="none" strike="noStrike">
                          <a:solidFill>
                            <a:srgbClr val="000000"/>
                          </a:solidFill>
                          <a:effectLst/>
                          <a:latin typeface="Times New Roman" panose="02020603050405020304" pitchFamily="18" charset="0"/>
                        </a:rPr>
                        <a:t>Ulaganje u obnovljive izvore energije</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a:txBody>
                    <a:bodyPr/>
                    <a:lstStyle/>
                    <a:p>
                      <a:pPr algn="ctr" fontAlgn="ctr"/>
                      <a:r>
                        <a:rPr lang="hr-HR" sz="1100" b="1" i="0" u="none" strike="noStrike">
                          <a:solidFill>
                            <a:srgbClr val="000000"/>
                          </a:solidFill>
                          <a:effectLst/>
                          <a:latin typeface="Times New Roman" panose="02020603050405020304" pitchFamily="18" charset="0"/>
                        </a:rPr>
                        <a:t> </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l" fontAlgn="ctr"/>
                      <a:r>
                        <a:rPr lang="pl-PL" sz="1100" b="0" i="0" u="none" strike="noStrike">
                          <a:solidFill>
                            <a:srgbClr val="000000"/>
                          </a:solidFill>
                          <a:effectLst/>
                          <a:latin typeface="Times New Roman" panose="02020603050405020304" pitchFamily="18" charset="0"/>
                        </a:rPr>
                        <a:t>Ulaganje u novu opremu i mehanizaciju</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algn="ctr" fontAlgn="ctr"/>
                      <a:r>
                        <a:rPr lang="hr-HR" sz="1100" b="0" i="0" u="none" strike="noStrike">
                          <a:solidFill>
                            <a:srgbClr val="000000"/>
                          </a:solidFill>
                          <a:effectLst/>
                          <a:latin typeface="Times New Roman" panose="02020603050405020304" pitchFamily="18" charset="0"/>
                        </a:rPr>
                        <a:t>3</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35502">
                <a:tc gridSpan="2">
                  <a:txBody>
                    <a:bodyPr/>
                    <a:lstStyle/>
                    <a:p>
                      <a:pPr algn="l" fontAlgn="ctr"/>
                      <a:r>
                        <a:rPr lang="hr-HR" sz="1100" b="1" i="0" u="none" strike="noStrike">
                          <a:solidFill>
                            <a:srgbClr val="000000"/>
                          </a:solidFill>
                          <a:effectLst/>
                          <a:latin typeface="Times New Roman" panose="02020603050405020304" pitchFamily="18" charset="0"/>
                        </a:rPr>
                        <a:t>PRAG PROLAZNOSTI</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hr-HR"/>
                    </a:p>
                  </a:txBody>
                  <a:tcPr/>
                </a:tc>
                <a:tc>
                  <a:txBody>
                    <a:bodyPr/>
                    <a:lstStyle/>
                    <a:p>
                      <a:pPr algn="ctr" fontAlgn="ctr"/>
                      <a:r>
                        <a:rPr lang="hr-HR" sz="1100" b="1" i="0" u="none" strike="noStrike">
                          <a:solidFill>
                            <a:srgbClr val="000000"/>
                          </a:solidFill>
                          <a:effectLst/>
                          <a:latin typeface="Times New Roman" panose="02020603050405020304" pitchFamily="18" charset="0"/>
                        </a:rPr>
                        <a:t>25</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35502">
                <a:tc gridSpan="2">
                  <a:txBody>
                    <a:bodyPr/>
                    <a:lstStyle/>
                    <a:p>
                      <a:pPr algn="l" fontAlgn="ctr"/>
                      <a:r>
                        <a:rPr lang="hr-HR" sz="1100" b="1" i="0" u="none" strike="noStrike" dirty="0">
                          <a:solidFill>
                            <a:srgbClr val="000000"/>
                          </a:solidFill>
                          <a:effectLst/>
                          <a:latin typeface="Times New Roman" panose="02020603050405020304" pitchFamily="18" charset="0"/>
                        </a:rPr>
                        <a:t>MAKSIMALAN BROJ BODOVA</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hr-HR"/>
                    </a:p>
                  </a:txBody>
                  <a:tcPr/>
                </a:tc>
                <a:tc>
                  <a:txBody>
                    <a:bodyPr/>
                    <a:lstStyle/>
                    <a:p>
                      <a:pPr algn="ctr" fontAlgn="ctr"/>
                      <a:r>
                        <a:rPr lang="hr-HR" sz="1100" b="1" i="0" u="none" strike="noStrike" dirty="0">
                          <a:solidFill>
                            <a:srgbClr val="000000"/>
                          </a:solidFill>
                          <a:effectLst/>
                          <a:latin typeface="Times New Roman" panose="02020603050405020304" pitchFamily="18" charset="0"/>
                        </a:rPr>
                        <a:t>57</a:t>
                      </a:r>
                    </a:p>
                  </a:txBody>
                  <a:tcPr marL="8791" marR="8791" marT="87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TekstniOkvir 6"/>
          <p:cNvSpPr txBox="1"/>
          <p:nvPr/>
        </p:nvSpPr>
        <p:spPr>
          <a:xfrm>
            <a:off x="549796" y="4797152"/>
            <a:ext cx="2808312" cy="1200329"/>
          </a:xfrm>
          <a:prstGeom prst="rect">
            <a:avLst/>
          </a:prstGeom>
          <a:noFill/>
        </p:spPr>
        <p:txBody>
          <a:bodyPr wrap="square" rtlCol="0">
            <a:spAutoFit/>
          </a:bodyPr>
          <a:lstStyle/>
          <a:p>
            <a:r>
              <a:rPr lang="hr-HR" dirty="0"/>
              <a:t>Prilog V. Obrazloženje kriterija odabira iz LRS i dokumentacija za provjeru</a:t>
            </a:r>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6612" y="476672"/>
            <a:ext cx="3352799" cy="1924050"/>
          </a:xfrm>
        </p:spPr>
        <p:txBody>
          <a:bodyPr rtlCol="0">
            <a:normAutofit/>
          </a:bodyPr>
          <a:lstStyle/>
          <a:p>
            <a:r>
              <a:rPr lang="hr-HR" dirty="0" smtClean="0"/>
              <a:t>KRITERIJ BR. 1</a:t>
            </a:r>
            <a:endParaRPr lang="hr-HR" dirty="0"/>
          </a:p>
        </p:txBody>
      </p:sp>
      <p:sp>
        <p:nvSpPr>
          <p:cNvPr id="4" name="Rezervirano mjesto za tekst 3"/>
          <p:cNvSpPr>
            <a:spLocks noGrp="1"/>
          </p:cNvSpPr>
          <p:nvPr>
            <p:ph type="body" sz="half" idx="2"/>
          </p:nvPr>
        </p:nvSpPr>
        <p:spPr>
          <a:xfrm>
            <a:off x="836612" y="2564904"/>
            <a:ext cx="3352799" cy="1371600"/>
          </a:xfrm>
        </p:spPr>
        <p:txBody>
          <a:bodyPr rtlCol="0">
            <a:noAutofit/>
          </a:bodyPr>
          <a:lstStyle/>
          <a:p>
            <a:r>
              <a:rPr lang="hr-HR" sz="2800" dirty="0"/>
              <a:t>Iskustvo prijavitelja u obavljanju gospodarske djelatnosti</a:t>
            </a:r>
          </a:p>
        </p:txBody>
      </p:sp>
      <p:sp>
        <p:nvSpPr>
          <p:cNvPr id="5" name="Pravokutnik 4"/>
          <p:cNvSpPr/>
          <p:nvPr/>
        </p:nvSpPr>
        <p:spPr>
          <a:xfrm>
            <a:off x="5374332" y="1196752"/>
            <a:ext cx="6092825" cy="4832092"/>
          </a:xfrm>
          <a:prstGeom prst="rect">
            <a:avLst/>
          </a:prstGeom>
        </p:spPr>
        <p:txBody>
          <a:bodyPr>
            <a:spAutoFit/>
          </a:bodyPr>
          <a:lstStyle/>
          <a:p>
            <a:r>
              <a:rPr lang="hr-HR" sz="2800" dirty="0"/>
              <a:t>Iskustvo u obavljanju gospodarske djelatnosti podrazumijeva neprekidno vrijeme proteklo od dana kada je sadašnji nositelj poljoprivrednog gospodarstva (ujedno i prijavitelj na natječaju) imenovan za nositelja istoga gospodarstva do dana prijave na natječaj. Ne računa se vrijeme prekida </a:t>
            </a:r>
            <a:r>
              <a:rPr lang="hr-HR" sz="2800" dirty="0" err="1"/>
              <a:t>odn</a:t>
            </a:r>
            <a:r>
              <a:rPr lang="hr-HR" sz="2800" dirty="0"/>
              <a:t>. kada je netko drugi bio nositelj gospodarstva.</a:t>
            </a:r>
          </a:p>
        </p:txBody>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836" y="620688"/>
            <a:ext cx="3352799" cy="1924050"/>
          </a:xfrm>
        </p:spPr>
        <p:txBody>
          <a:bodyPr rtlCol="0">
            <a:normAutofit/>
          </a:bodyPr>
          <a:lstStyle/>
          <a:p>
            <a:r>
              <a:rPr lang="hr-HR" dirty="0" smtClean="0"/>
              <a:t>KRITERIJ BR. 2</a:t>
            </a:r>
            <a:endParaRPr lang="hr-HR" dirty="0"/>
          </a:p>
        </p:txBody>
      </p:sp>
      <p:sp>
        <p:nvSpPr>
          <p:cNvPr id="4" name="Rezervirano mjesto za tekst 3"/>
          <p:cNvSpPr>
            <a:spLocks noGrp="1"/>
          </p:cNvSpPr>
          <p:nvPr>
            <p:ph type="body" sz="half" idx="2"/>
          </p:nvPr>
        </p:nvSpPr>
        <p:spPr>
          <a:xfrm>
            <a:off x="837828" y="2780928"/>
            <a:ext cx="3673623" cy="1371600"/>
          </a:xfrm>
        </p:spPr>
        <p:txBody>
          <a:bodyPr rtlCol="0">
            <a:noAutofit/>
          </a:bodyPr>
          <a:lstStyle/>
          <a:p>
            <a:r>
              <a:rPr lang="hr-HR" sz="2800" dirty="0"/>
              <a:t>Uspješnost prijavitelja u obavljanju gospodarske djelatnosti u posljednjih 5 godina  - poslovni </a:t>
            </a:r>
            <a:r>
              <a:rPr lang="hr-HR" sz="2800" dirty="0" smtClean="0"/>
              <a:t>rezultat</a:t>
            </a:r>
            <a:endParaRPr lang="hr-HR" sz="2800" dirty="0"/>
          </a:p>
        </p:txBody>
      </p:sp>
      <p:sp>
        <p:nvSpPr>
          <p:cNvPr id="3" name="Pravokutnik 2"/>
          <p:cNvSpPr/>
          <p:nvPr/>
        </p:nvSpPr>
        <p:spPr>
          <a:xfrm>
            <a:off x="4750710" y="476672"/>
            <a:ext cx="7415609" cy="5909310"/>
          </a:xfrm>
          <a:prstGeom prst="rect">
            <a:avLst/>
          </a:prstGeom>
        </p:spPr>
        <p:txBody>
          <a:bodyPr wrap="square">
            <a:spAutoFit/>
          </a:bodyPr>
          <a:lstStyle/>
          <a:p>
            <a:r>
              <a:rPr lang="hr-HR" dirty="0"/>
              <a:t>Na temelju Godišnje prijave poreza na dohodak i Rekapitulacije primitaka i izdataka, ili Knjige prometa i Izvješća o paušalnom dohotku od samostalne djelatnosti i uplaćenom paušalnom porezu na dohodak i prirezu poreza na dohodak, ili GFI-POD godišnjeg financijskog izvješća utvrđuje se poslovni rezultat za godine koje prethode godini u kojoj je objavljen natječaj. Za svaku godinu za koju su dostavljeni podaci utvrđuje se financijski rezultat (prije oporezivanja) i računa se kumulativ u odnosu na prethodno razdoblje. U ovisnosti o tome koliko godina unazad od godine raspisivanja natječaja je kumulativ pozitivan dodjeljuju se bodovi. Bodovi se mogu dodijeliti samo za one godine u kontinuitetu od dana objave natječaja za koje je dostavljena tražena dokumentacija. Kod prijavitelja koji nisu u poreznoj evidenciji se na temelju podataka iz Evidencije o prodaji vlastitih poljoprivrednih proizvoda, p</a:t>
            </a:r>
            <a:r>
              <a:rPr lang="hr-HR" dirty="0" smtClean="0"/>
              <a:t>otvrde </a:t>
            </a:r>
            <a:r>
              <a:rPr lang="hr-HR" dirty="0"/>
              <a:t>banke iz koje je vidljivo da nisu bili u blokadi i uvida u Evidenciju prometa po poslovnom računu utvrđuje da li je postojala blokada poslovnog računa te se vrijeme proteklo od prvog dana nakon što je račun deblokiran pa do dana prijave na natječaj smatra vremenom u kojem je poslovni rezultat pozitivan. Vrijeme u kojem je poslovni rezultat pozitivan priznaje se samo za neprekinuto razdoblje koje teče unazad od dana objave natječaja. </a:t>
            </a:r>
          </a:p>
        </p:txBody>
      </p:sp>
    </p:spTree>
    <p:extLst>
      <p:ext uri="{BB962C8B-B14F-4D97-AF65-F5344CB8AC3E}">
        <p14:creationId xmlns:p14="http://schemas.microsoft.com/office/powerpoint/2010/main" val="309866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kvarel_16 x 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02_TF02886637_TF02886637" id="{0DB07F13-A442-4262-81C5-AE5430A1A620}" vid="{5A211155-6804-4F5E-8C9A-1972BA5EA2A7}"/>
    </a:ext>
  </a:extLst>
</a:theme>
</file>

<file path=ppt/theme/theme2.xml><?xml version="1.0" encoding="utf-8"?>
<a:theme xmlns:a="http://schemas.openxmlformats.org/drawingml/2006/main" name="Tema sustava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Prezentacija s izgledom akvarela (za široki zaslon)</Template>
  <TotalTime>127</TotalTime>
  <Words>1633</Words>
  <Application>Microsoft Office PowerPoint</Application>
  <PresentationFormat>Prilagođeno</PresentationFormat>
  <Paragraphs>161</Paragraphs>
  <Slides>16</Slides>
  <Notes>16</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16</vt:i4>
      </vt:variant>
    </vt:vector>
  </HeadingPairs>
  <TitlesOfParts>
    <vt:vector size="21" baseType="lpstr">
      <vt:lpstr>Arial</vt:lpstr>
      <vt:lpstr>Calibri</vt:lpstr>
      <vt:lpstr>Palatino Linotype</vt:lpstr>
      <vt:lpstr>Times New Roman</vt:lpstr>
      <vt:lpstr>Akvarel_16 x 9</vt:lpstr>
      <vt:lpstr>PowerPointova prezentacija</vt:lpstr>
      <vt:lpstr>7. LAG NATJEČAJ  za TO „E”  Ulaganja u rast i diverzifikaciju malih poljoprivrednih gospodarstava </vt:lpstr>
      <vt:lpstr> PRIHVATLJIVI KORISNIK</vt:lpstr>
      <vt:lpstr> PRIHVATLJIVA ULAGANJA</vt:lpstr>
      <vt:lpstr> PRIHVATLJIVA ULAGANJA - pojašnjenja</vt:lpstr>
      <vt:lpstr> NEPRIHVATLJIVA ULAGANJA</vt:lpstr>
      <vt:lpstr>KRITERIJI ODABIRA PROJEKATA</vt:lpstr>
      <vt:lpstr>KRITERIJ BR. 1</vt:lpstr>
      <vt:lpstr>KRITERIJ BR. 2</vt:lpstr>
      <vt:lpstr>KRITERIJ BR. 3</vt:lpstr>
      <vt:lpstr>KRITERIJ BR. 4</vt:lpstr>
      <vt:lpstr>KRITERIJ BR. 5</vt:lpstr>
      <vt:lpstr>KRITERIJ BR. 5</vt:lpstr>
      <vt:lpstr>KRITERIJ BR. 5</vt:lpstr>
      <vt:lpstr>KRITERIJ BR. 5</vt:lpstr>
      <vt:lpstr>informacije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prezentacija</dc:title>
  <dc:creator>Igor Matek</dc:creator>
  <cp:lastModifiedBy>Igor Matek</cp:lastModifiedBy>
  <cp:revision>14</cp:revision>
  <dcterms:created xsi:type="dcterms:W3CDTF">2020-12-08T10:59:23Z</dcterms:created>
  <dcterms:modified xsi:type="dcterms:W3CDTF">2021-01-15T13:07:22Z</dcterms:modified>
</cp:coreProperties>
</file>